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304" r:id="rId2"/>
    <p:sldId id="282" r:id="rId3"/>
    <p:sldId id="258" r:id="rId4"/>
    <p:sldId id="262" r:id="rId5"/>
    <p:sldId id="288" r:id="rId6"/>
    <p:sldId id="287" r:id="rId7"/>
    <p:sldId id="261" r:id="rId8"/>
    <p:sldId id="264" r:id="rId9"/>
    <p:sldId id="265" r:id="rId10"/>
    <p:sldId id="307" r:id="rId11"/>
    <p:sldId id="308" r:id="rId12"/>
    <p:sldId id="309" r:id="rId13"/>
    <p:sldId id="310" r:id="rId14"/>
    <p:sldId id="311" r:id="rId15"/>
    <p:sldId id="312" r:id="rId16"/>
    <p:sldId id="289" r:id="rId17"/>
    <p:sldId id="290" r:id="rId18"/>
    <p:sldId id="270" r:id="rId19"/>
    <p:sldId id="291" r:id="rId20"/>
    <p:sldId id="292" r:id="rId21"/>
    <p:sldId id="318" r:id="rId22"/>
    <p:sldId id="319" r:id="rId23"/>
    <p:sldId id="315" r:id="rId24"/>
    <p:sldId id="323" r:id="rId25"/>
    <p:sldId id="313" r:id="rId26"/>
    <p:sldId id="276" r:id="rId27"/>
    <p:sldId id="295" r:id="rId28"/>
    <p:sldId id="297" r:id="rId29"/>
    <p:sldId id="298" r:id="rId30"/>
    <p:sldId id="299" r:id="rId31"/>
    <p:sldId id="300" r:id="rId32"/>
    <p:sldId id="301" r:id="rId33"/>
    <p:sldId id="296" r:id="rId34"/>
    <p:sldId id="293" r:id="rId35"/>
    <p:sldId id="316" r:id="rId36"/>
    <p:sldId id="302" r:id="rId37"/>
    <p:sldId id="321" r:id="rId38"/>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2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32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32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CC9900"/>
    <a:srgbClr val="FFCCFF"/>
    <a:srgbClr val="006600"/>
    <a:srgbClr val="0000CC"/>
    <a:srgbClr val="FF0000"/>
    <a:srgbClr val="FF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vl1pPr>
          </a:lstStyle>
          <a:p>
            <a:pPr>
              <a:defRPr/>
            </a:pPr>
            <a:fld id="{35F864EC-032B-45ED-A5BA-3F9359122FEB}"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D674607-9147-4D43-8962-ACBDF12B3BA4}" type="slidenum">
              <a:rPr lang="en-US" smtClean="0"/>
              <a:t>1</a:t>
            </a:fld>
            <a:endParaRPr lang="en-US" smtClean="0"/>
          </a:p>
        </p:txBody>
      </p:sp>
      <p:sp>
        <p:nvSpPr>
          <p:cNvPr id="44035" name="Rectangle 2"/>
          <p:cNvSpPr>
            <a:spLocks noGrp="1" noRot="1" noChangeAspect="1" noChangeArrowheads="1" noTextEdit="1"/>
          </p:cNvSpPr>
          <p:nvPr>
            <p:ph type="sldImg"/>
          </p:nvPr>
        </p:nvSpPr>
        <p:spPr/>
      </p:sp>
      <p:sp>
        <p:nvSpPr>
          <p:cNvPr id="440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2466E7E-DE06-4411-B666-B951414DE8A8}" type="slidenum">
              <a:rPr lang="en-US" smtClean="0"/>
              <a:t>10</a:t>
            </a:fld>
            <a:endParaRPr lang="en-US" smtClean="0"/>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5E34621-B77E-457D-BCEA-8B7163CA9FDB}" type="slidenum">
              <a:rPr lang="en-US" smtClean="0"/>
              <a:t>11</a:t>
            </a:fld>
            <a:endParaRPr lang="en-US" smtClean="0"/>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AD9FF3D-833A-4839-8A2A-363E6FE564AE}" type="slidenum">
              <a:rPr lang="en-US" smtClean="0"/>
              <a:t>12</a:t>
            </a:fld>
            <a:endParaRPr lang="en-US" smtClean="0"/>
          </a:p>
        </p:txBody>
      </p:sp>
      <p:sp>
        <p:nvSpPr>
          <p:cNvPr id="55299" name="Rectangle 2"/>
          <p:cNvSpPr>
            <a:spLocks noGrp="1" noRot="1" noChangeAspect="1" noChangeArrowheads="1" noTextEdit="1"/>
          </p:cNvSpPr>
          <p:nvPr>
            <p:ph type="sldImg"/>
          </p:nvPr>
        </p:nvSpPr>
        <p:spPr/>
      </p:sp>
      <p:sp>
        <p:nvSpPr>
          <p:cNvPr id="55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DFD289C-DF07-4B54-98F4-92F97D47F09B}" type="slidenum">
              <a:rPr lang="en-US" smtClean="0"/>
              <a:t>13</a:t>
            </a:fld>
            <a:endParaRPr lang="en-US" smtClean="0"/>
          </a:p>
        </p:txBody>
      </p:sp>
      <p:sp>
        <p:nvSpPr>
          <p:cNvPr id="56323" name="Rectangle 2"/>
          <p:cNvSpPr>
            <a:spLocks noGrp="1" noRot="1" noChangeAspect="1" noChangeArrowheads="1" noTextEdit="1"/>
          </p:cNvSpPr>
          <p:nvPr>
            <p:ph type="sldImg"/>
          </p:nvPr>
        </p:nvSpPr>
        <p:spPr/>
      </p:sp>
      <p:sp>
        <p:nvSpPr>
          <p:cNvPr id="563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ACFFCA1-2930-49EB-9A33-043CD33B9DC7}" type="slidenum">
              <a:rPr lang="en-US" smtClean="0"/>
              <a:t>14</a:t>
            </a:fld>
            <a:endParaRPr lang="en-US" smtClean="0"/>
          </a:p>
        </p:txBody>
      </p:sp>
      <p:sp>
        <p:nvSpPr>
          <p:cNvPr id="57347" name="Rectangle 2"/>
          <p:cNvSpPr>
            <a:spLocks noGrp="1" noRot="1" noChangeAspect="1" noChangeArrowheads="1" noTextEdit="1"/>
          </p:cNvSpPr>
          <p:nvPr>
            <p:ph type="sldImg"/>
          </p:nvPr>
        </p:nvSpPr>
        <p:spPr/>
      </p:sp>
      <p:sp>
        <p:nvSpPr>
          <p:cNvPr id="57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31DE58E-D525-4366-B703-97E99939243E}" type="slidenum">
              <a:rPr lang="en-US" smtClean="0"/>
              <a:t>15</a:t>
            </a:fld>
            <a:endParaRPr lang="en-US" smtClean="0"/>
          </a:p>
        </p:txBody>
      </p:sp>
      <p:sp>
        <p:nvSpPr>
          <p:cNvPr id="58371" name="Rectangle 2"/>
          <p:cNvSpPr>
            <a:spLocks noGrp="1" noRot="1" noChangeAspect="1" noChangeArrowheads="1" noTextEdit="1"/>
          </p:cNvSpPr>
          <p:nvPr>
            <p:ph type="sldImg"/>
          </p:nvPr>
        </p:nvSpPr>
        <p:spPr/>
      </p:sp>
      <p:sp>
        <p:nvSpPr>
          <p:cNvPr id="583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3634747-60E3-43BD-9EFB-BE499F74D883}" type="slidenum">
              <a:rPr lang="en-US" smtClean="0"/>
              <a:t>16</a:t>
            </a:fld>
            <a:endParaRPr lang="en-US" smtClean="0"/>
          </a:p>
        </p:txBody>
      </p:sp>
      <p:sp>
        <p:nvSpPr>
          <p:cNvPr id="59395" name="Rectangle 2"/>
          <p:cNvSpPr>
            <a:spLocks noGrp="1" noRot="1" noChangeAspect="1" noChangeArrowheads="1" noTextEdit="1"/>
          </p:cNvSpPr>
          <p:nvPr>
            <p:ph type="sldImg"/>
          </p:nvPr>
        </p:nvSpPr>
        <p:spPr/>
      </p:sp>
      <p:sp>
        <p:nvSpPr>
          <p:cNvPr id="593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D8D85B9-E863-4792-987B-2E55B406AA62}" type="slidenum">
              <a:rPr lang="en-US" smtClean="0"/>
              <a:t>17</a:t>
            </a:fld>
            <a:endParaRPr lang="en-US" smtClean="0"/>
          </a:p>
        </p:txBody>
      </p:sp>
      <p:sp>
        <p:nvSpPr>
          <p:cNvPr id="60419" name="Rectangle 2"/>
          <p:cNvSpPr>
            <a:spLocks noGrp="1" noRot="1" noChangeAspect="1" noChangeArrowheads="1" noTextEdit="1"/>
          </p:cNvSpPr>
          <p:nvPr>
            <p:ph type="sldImg"/>
          </p:nvPr>
        </p:nvSpPr>
        <p:spPr/>
      </p:sp>
      <p:sp>
        <p:nvSpPr>
          <p:cNvPr id="604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B59919-8C6D-4F8F-A988-9BCDFF77AC62}" type="slidenum">
              <a:rPr lang="en-US" smtClean="0"/>
              <a:t>18</a:t>
            </a:fld>
            <a:endParaRPr lang="en-US" smtClean="0"/>
          </a:p>
        </p:txBody>
      </p:sp>
      <p:sp>
        <p:nvSpPr>
          <p:cNvPr id="61443" name="Rectangle 2"/>
          <p:cNvSpPr>
            <a:spLocks noGrp="1" noRot="1" noChangeAspect="1" noChangeArrowheads="1" noTextEdit="1"/>
          </p:cNvSpPr>
          <p:nvPr>
            <p:ph type="sldImg"/>
          </p:nvPr>
        </p:nvSpPr>
        <p:spPr/>
      </p:sp>
      <p:sp>
        <p:nvSpPr>
          <p:cNvPr id="614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7046EA4-469A-42E8-A666-07D4FB434BB3}" type="slidenum">
              <a:rPr lang="en-US" smtClean="0"/>
              <a:t>19</a:t>
            </a:fld>
            <a:endParaRPr lang="en-US" smtClean="0"/>
          </a:p>
        </p:txBody>
      </p:sp>
      <p:sp>
        <p:nvSpPr>
          <p:cNvPr id="62467" name="Rectangle 2"/>
          <p:cNvSpPr>
            <a:spLocks noGrp="1" noRot="1" noChangeAspect="1" noChangeArrowheads="1" noTextEdit="1"/>
          </p:cNvSpPr>
          <p:nvPr>
            <p:ph type="sldImg"/>
          </p:nvPr>
        </p:nvSpPr>
        <p:spPr/>
      </p:sp>
      <p:sp>
        <p:nvSpPr>
          <p:cNvPr id="624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F2A8CFC-B7EB-41CE-9D45-3E5E35988D7F}" type="slidenum">
              <a:rPr lang="en-US" smtClean="0"/>
              <a:t>2</a:t>
            </a:fld>
            <a:endParaRPr lang="en-US" smtClean="0"/>
          </a:p>
        </p:txBody>
      </p:sp>
      <p:sp>
        <p:nvSpPr>
          <p:cNvPr id="45059" name="Rectangle 2"/>
          <p:cNvSpPr>
            <a:spLocks noGrp="1" noRot="1" noChangeAspect="1" noChangeArrowheads="1" noTextEdit="1"/>
          </p:cNvSpPr>
          <p:nvPr>
            <p:ph type="sldImg"/>
          </p:nvPr>
        </p:nvSpPr>
        <p:spPr/>
      </p:sp>
      <p:sp>
        <p:nvSpPr>
          <p:cNvPr id="45060" name="Rectangle 3"/>
          <p:cNvSpPr>
            <a:spLocks noGrp="1" noChangeArrowheads="1"/>
          </p:cNvSpPr>
          <p:nvPr>
            <p:ph type="body" idx="1"/>
          </p:nvPr>
        </p:nvSpPr>
        <p:spPr>
          <a:xfrm>
            <a:off x="914400" y="4343400"/>
            <a:ext cx="5029200" cy="4114800"/>
          </a:xfrm>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07C762B-18B6-42D7-88DD-4D914C8F430E}" type="slidenum">
              <a:rPr lang="en-US" smtClean="0"/>
              <a:t>20</a:t>
            </a:fld>
            <a:endParaRPr lang="en-US" smtClean="0"/>
          </a:p>
        </p:txBody>
      </p:sp>
      <p:sp>
        <p:nvSpPr>
          <p:cNvPr id="63491" name="Rectangle 2"/>
          <p:cNvSpPr>
            <a:spLocks noGrp="1" noRot="1" noChangeAspect="1" noChangeArrowheads="1" noTextEdit="1"/>
          </p:cNvSpPr>
          <p:nvPr>
            <p:ph type="sldImg"/>
          </p:nvPr>
        </p:nvSpPr>
        <p:spPr/>
      </p:sp>
      <p:sp>
        <p:nvSpPr>
          <p:cNvPr id="63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220DA52-7BA7-4E9F-9575-4245470A3547}" type="slidenum">
              <a:rPr lang="en-US" smtClean="0"/>
              <a:t>21</a:t>
            </a:fld>
            <a:endParaRPr lang="en-US" smtClean="0"/>
          </a:p>
        </p:txBody>
      </p:sp>
      <p:sp>
        <p:nvSpPr>
          <p:cNvPr id="64515" name="Rectangle 2"/>
          <p:cNvSpPr>
            <a:spLocks noGrp="1" noRot="1" noChangeAspect="1" noChangeArrowheads="1" noTextEdit="1"/>
          </p:cNvSpPr>
          <p:nvPr>
            <p:ph type="sldImg"/>
          </p:nvPr>
        </p:nvSpPr>
        <p:spPr/>
      </p:sp>
      <p:sp>
        <p:nvSpPr>
          <p:cNvPr id="64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DEEB019-6915-444E-847E-020275867582}" type="slidenum">
              <a:rPr lang="en-US" smtClean="0"/>
              <a:t>22</a:t>
            </a:fld>
            <a:endParaRPr lang="en-US" smtClean="0"/>
          </a:p>
        </p:txBody>
      </p:sp>
      <p:sp>
        <p:nvSpPr>
          <p:cNvPr id="65539" name="Rectangle 2"/>
          <p:cNvSpPr>
            <a:spLocks noGrp="1" noRot="1" noChangeAspect="1" noChangeArrowheads="1" noTextEdit="1"/>
          </p:cNvSpPr>
          <p:nvPr>
            <p:ph type="sldImg"/>
          </p:nvPr>
        </p:nvSpPr>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4BE00CB-FCC4-453B-A2EA-447AE3E322BA}" type="slidenum">
              <a:rPr lang="en-US" smtClean="0"/>
              <a:t>25</a:t>
            </a:fld>
            <a:endParaRPr lang="en-US" smtClean="0"/>
          </a:p>
        </p:txBody>
      </p:sp>
      <p:sp>
        <p:nvSpPr>
          <p:cNvPr id="66563" name="Rectangle 2"/>
          <p:cNvSpPr>
            <a:spLocks noGrp="1" noRot="1" noChangeAspect="1" noChangeArrowheads="1" noTextEdit="1"/>
          </p:cNvSpPr>
          <p:nvPr>
            <p:ph type="sldImg"/>
          </p:nvPr>
        </p:nvSpPr>
        <p:spPr/>
      </p:sp>
      <p:sp>
        <p:nvSpPr>
          <p:cNvPr id="665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65DA5D1-6C4A-43B7-AF0A-50A66DACA84D}" type="slidenum">
              <a:rPr lang="en-US" smtClean="0"/>
              <a:t>26</a:t>
            </a:fld>
            <a:endParaRPr lang="en-US" smtClean="0"/>
          </a:p>
        </p:txBody>
      </p:sp>
      <p:sp>
        <p:nvSpPr>
          <p:cNvPr id="67587" name="Rectangle 2"/>
          <p:cNvSpPr>
            <a:spLocks noGrp="1" noRot="1" noChangeAspect="1" noChangeArrowheads="1" noTextEdit="1"/>
          </p:cNvSpPr>
          <p:nvPr>
            <p:ph type="sldImg"/>
          </p:nvPr>
        </p:nvSpPr>
        <p:spPr/>
      </p:sp>
      <p:sp>
        <p:nvSpPr>
          <p:cNvPr id="67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0D6473D-39F7-4C64-A0CC-1746A830EBCD}" type="slidenum">
              <a:rPr lang="en-US" smtClean="0"/>
              <a:t>27</a:t>
            </a:fld>
            <a:endParaRPr lang="en-US" smtClean="0"/>
          </a:p>
        </p:txBody>
      </p:sp>
      <p:sp>
        <p:nvSpPr>
          <p:cNvPr id="68611" name="Rectangle 2"/>
          <p:cNvSpPr>
            <a:spLocks noGrp="1" noRot="1" noChangeAspect="1" noChangeArrowheads="1" noTextEdit="1"/>
          </p:cNvSpPr>
          <p:nvPr>
            <p:ph type="sldImg"/>
          </p:nvPr>
        </p:nvSpPr>
        <p:spPr/>
      </p:sp>
      <p:sp>
        <p:nvSpPr>
          <p:cNvPr id="686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83DD338-0DD0-4AEC-8BF4-887D0AF891D5}" type="slidenum">
              <a:rPr lang="en-US" smtClean="0"/>
              <a:t>28</a:t>
            </a:fld>
            <a:endParaRPr lang="en-US" smtClean="0"/>
          </a:p>
        </p:txBody>
      </p:sp>
      <p:sp>
        <p:nvSpPr>
          <p:cNvPr id="69635" name="Rectangle 2"/>
          <p:cNvSpPr>
            <a:spLocks noGrp="1" noRot="1" noChangeAspect="1" noChangeArrowheads="1" noTextEdit="1"/>
          </p:cNvSpPr>
          <p:nvPr>
            <p:ph type="sldImg"/>
          </p:nvPr>
        </p:nvSpPr>
        <p:spPr/>
      </p:sp>
      <p:sp>
        <p:nvSpPr>
          <p:cNvPr id="696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F81F477-93C8-4FA4-A295-351779882AA2}" type="slidenum">
              <a:rPr lang="en-US" smtClean="0"/>
              <a:t>29</a:t>
            </a:fld>
            <a:endParaRPr lang="en-US" smtClean="0"/>
          </a:p>
        </p:txBody>
      </p:sp>
      <p:sp>
        <p:nvSpPr>
          <p:cNvPr id="70659" name="Rectangle 2"/>
          <p:cNvSpPr>
            <a:spLocks noGrp="1" noRot="1" noChangeAspect="1" noChangeArrowheads="1" noTextEdit="1"/>
          </p:cNvSpPr>
          <p:nvPr>
            <p:ph type="sldImg"/>
          </p:nvPr>
        </p:nvSpPr>
        <p:spPr/>
      </p:sp>
      <p:sp>
        <p:nvSpPr>
          <p:cNvPr id="706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EADFC96-F041-4C06-85EA-F6240304D905}" type="slidenum">
              <a:rPr lang="en-US" smtClean="0"/>
              <a:t>30</a:t>
            </a:fld>
            <a:endParaRPr lang="en-US" smtClean="0"/>
          </a:p>
        </p:txBody>
      </p:sp>
      <p:sp>
        <p:nvSpPr>
          <p:cNvPr id="71683" name="Rectangle 2"/>
          <p:cNvSpPr>
            <a:spLocks noGrp="1" noRot="1" noChangeAspect="1" noChangeArrowheads="1" noTextEdit="1"/>
          </p:cNvSpPr>
          <p:nvPr>
            <p:ph type="sldImg"/>
          </p:nvPr>
        </p:nvSpPr>
        <p:spPr/>
      </p:sp>
      <p:sp>
        <p:nvSpPr>
          <p:cNvPr id="716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FB083B3-0B13-4E99-80E6-A867E16FB33B}" type="slidenum">
              <a:rPr lang="en-US" smtClean="0"/>
              <a:t>31</a:t>
            </a:fld>
            <a:endParaRPr lang="en-US" smtClean="0"/>
          </a:p>
        </p:txBody>
      </p:sp>
      <p:sp>
        <p:nvSpPr>
          <p:cNvPr id="72707" name="Rectangle 2"/>
          <p:cNvSpPr>
            <a:spLocks noGrp="1" noRot="1" noChangeAspect="1" noChangeArrowheads="1" noTextEdit="1"/>
          </p:cNvSpPr>
          <p:nvPr>
            <p:ph type="sldImg"/>
          </p:nvPr>
        </p:nvSpPr>
        <p:spPr/>
      </p:sp>
      <p:sp>
        <p:nvSpPr>
          <p:cNvPr id="727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1D5E5E4-9AFF-4C50-8BA4-72616FBE6642}" type="slidenum">
              <a:rPr lang="en-US" smtClean="0"/>
              <a:t>3</a:t>
            </a:fld>
            <a:endParaRPr lang="en-US" smtClean="0"/>
          </a:p>
        </p:txBody>
      </p:sp>
      <p:sp>
        <p:nvSpPr>
          <p:cNvPr id="46083" name="Rectangle 2"/>
          <p:cNvSpPr>
            <a:spLocks noGrp="1" noRot="1" noChangeAspect="1" noChangeArrowheads="1" noTextEdit="1"/>
          </p:cNvSpPr>
          <p:nvPr>
            <p:ph type="sldImg"/>
          </p:nvPr>
        </p:nvSpPr>
        <p:spPr/>
      </p:sp>
      <p:sp>
        <p:nvSpPr>
          <p:cNvPr id="46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0CE9D95-7A35-4AD2-AF02-424C461A781C}" type="slidenum">
              <a:rPr lang="en-US" smtClean="0"/>
              <a:t>32</a:t>
            </a:fld>
            <a:endParaRPr lang="en-US" smtClean="0"/>
          </a:p>
        </p:txBody>
      </p:sp>
      <p:sp>
        <p:nvSpPr>
          <p:cNvPr id="73731" name="Rectangle 2"/>
          <p:cNvSpPr>
            <a:spLocks noGrp="1" noRot="1" noChangeAspect="1" noChangeArrowheads="1" noTextEdit="1"/>
          </p:cNvSpPr>
          <p:nvPr>
            <p:ph type="sldImg"/>
          </p:nvPr>
        </p:nvSpPr>
        <p:spPr/>
      </p:sp>
      <p:sp>
        <p:nvSpPr>
          <p:cNvPr id="737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16935C1-CDC5-467A-B280-2109745B4934}" type="slidenum">
              <a:rPr lang="en-US" smtClean="0"/>
              <a:t>33</a:t>
            </a:fld>
            <a:endParaRPr lang="en-US" smtClean="0"/>
          </a:p>
        </p:txBody>
      </p:sp>
      <p:sp>
        <p:nvSpPr>
          <p:cNvPr id="74755" name="Rectangle 2"/>
          <p:cNvSpPr>
            <a:spLocks noGrp="1" noRot="1" noChangeAspect="1" noChangeArrowheads="1" noTextEdit="1"/>
          </p:cNvSpPr>
          <p:nvPr>
            <p:ph type="sldImg"/>
          </p:nvPr>
        </p:nvSpPr>
        <p:spPr/>
      </p:sp>
      <p:sp>
        <p:nvSpPr>
          <p:cNvPr id="747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3E4CC2C-FBEF-4AD8-8644-13DF2EE3CF5E}" type="slidenum">
              <a:rPr lang="en-US" smtClean="0"/>
              <a:t>34</a:t>
            </a:fld>
            <a:endParaRPr lang="en-US" smtClean="0"/>
          </a:p>
        </p:txBody>
      </p:sp>
      <p:sp>
        <p:nvSpPr>
          <p:cNvPr id="75779" name="Rectangle 2"/>
          <p:cNvSpPr>
            <a:spLocks noGrp="1" noRot="1" noChangeAspect="1" noChangeArrowheads="1" noTextEdit="1"/>
          </p:cNvSpPr>
          <p:nvPr>
            <p:ph type="sldImg"/>
          </p:nvPr>
        </p:nvSpPr>
        <p:spPr/>
      </p:sp>
      <p:sp>
        <p:nvSpPr>
          <p:cNvPr id="757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00B53A3-CB52-4AC4-8F4A-DD311D19E6C2}" type="slidenum">
              <a:rPr lang="en-US" smtClean="0"/>
              <a:t>36</a:t>
            </a:fld>
            <a:endParaRPr lang="en-US" smtClean="0"/>
          </a:p>
        </p:txBody>
      </p:sp>
      <p:sp>
        <p:nvSpPr>
          <p:cNvPr id="76803" name="Rectangle 2"/>
          <p:cNvSpPr>
            <a:spLocks noGrp="1" noRot="1" noChangeAspect="1" noChangeArrowheads="1" noTextEdit="1"/>
          </p:cNvSpPr>
          <p:nvPr>
            <p:ph type="sldImg"/>
          </p:nvPr>
        </p:nvSpPr>
        <p:spPr/>
      </p:sp>
      <p:sp>
        <p:nvSpPr>
          <p:cNvPr id="76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7933ADD-FA79-4A04-913F-B0DEB9974DEB}" type="slidenum">
              <a:rPr lang="en-US" smtClean="0"/>
              <a:t>4</a:t>
            </a:fld>
            <a:endParaRPr lang="en-US" smtClean="0"/>
          </a:p>
        </p:txBody>
      </p:sp>
      <p:sp>
        <p:nvSpPr>
          <p:cNvPr id="47107" name="Rectangle 2"/>
          <p:cNvSpPr>
            <a:spLocks noGrp="1" noRot="1" noChangeAspect="1" noChangeArrowheads="1" noTextEdit="1"/>
          </p:cNvSpPr>
          <p:nvPr>
            <p:ph type="sldImg"/>
          </p:nvPr>
        </p:nvSpPr>
        <p:spPr/>
      </p:sp>
      <p:sp>
        <p:nvSpPr>
          <p:cNvPr id="471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26F8A31-2DB1-4D74-A800-F35637120F6B}" type="slidenum">
              <a:rPr lang="en-US" smtClean="0"/>
              <a:t>5</a:t>
            </a:fld>
            <a:endParaRPr lang="en-US" smtClean="0"/>
          </a:p>
        </p:txBody>
      </p:sp>
      <p:sp>
        <p:nvSpPr>
          <p:cNvPr id="48131" name="Rectangle 2"/>
          <p:cNvSpPr>
            <a:spLocks noGrp="1" noRot="1" noChangeAspect="1" noChangeArrowheads="1" noTextEdit="1"/>
          </p:cNvSpPr>
          <p:nvPr>
            <p:ph type="sldImg"/>
          </p:nvPr>
        </p:nvSpPr>
        <p:spPr/>
      </p:sp>
      <p:sp>
        <p:nvSpPr>
          <p:cNvPr id="481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2A5D76C-B4E7-45FD-81B5-DAEFFBD74BC4}" type="slidenum">
              <a:rPr lang="en-US" smtClean="0"/>
              <a:t>6</a:t>
            </a:fld>
            <a:endParaRPr lang="en-US" smtClean="0"/>
          </a:p>
        </p:txBody>
      </p:sp>
      <p:sp>
        <p:nvSpPr>
          <p:cNvPr id="49155" name="Rectangle 2"/>
          <p:cNvSpPr>
            <a:spLocks noGrp="1" noRot="1" noChangeAspect="1" noChangeArrowheads="1" noTextEdit="1"/>
          </p:cNvSpPr>
          <p:nvPr>
            <p:ph type="sldImg"/>
          </p:nvPr>
        </p:nvSpPr>
        <p:spPr/>
      </p:sp>
      <p:sp>
        <p:nvSpPr>
          <p:cNvPr id="491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E6CDFDF-6046-43C0-B505-1F4F83DF03D1}" type="slidenum">
              <a:rPr lang="en-US" smtClean="0"/>
              <a:t>7</a:t>
            </a:fld>
            <a:endParaRPr lang="en-US" smtClean="0"/>
          </a:p>
        </p:txBody>
      </p:sp>
      <p:sp>
        <p:nvSpPr>
          <p:cNvPr id="50179" name="Rectangle 2"/>
          <p:cNvSpPr>
            <a:spLocks noGrp="1" noRot="1" noChangeAspect="1" noChangeArrowheads="1" noTextEdit="1"/>
          </p:cNvSpPr>
          <p:nvPr>
            <p:ph type="sldImg"/>
          </p:nvPr>
        </p:nvSpPr>
        <p:spPr/>
      </p:sp>
      <p:sp>
        <p:nvSpPr>
          <p:cNvPr id="501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D782C8A-8CC7-4DF4-9B2D-03C8A610326A}" type="slidenum">
              <a:rPr lang="en-US" smtClean="0"/>
              <a:t>8</a:t>
            </a:fld>
            <a:endParaRPr lang="en-US" smtClean="0"/>
          </a:p>
        </p:txBody>
      </p:sp>
      <p:sp>
        <p:nvSpPr>
          <p:cNvPr id="51203" name="Rectangle 2"/>
          <p:cNvSpPr>
            <a:spLocks noGrp="1" noRot="1" noChangeAspect="1" noChangeArrowheads="1" noTextEdit="1"/>
          </p:cNvSpPr>
          <p:nvPr>
            <p:ph type="sldImg"/>
          </p:nvPr>
        </p:nvSpPr>
        <p:spPr/>
      </p:sp>
      <p:sp>
        <p:nvSpPr>
          <p:cNvPr id="512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BC8F718-6CDB-4483-9D9F-E47599AEFA24}" type="slidenum">
              <a:rPr lang="en-US" smtClean="0"/>
              <a:t>9</a:t>
            </a:fld>
            <a:endParaRPr lang="en-US" smtClean="0"/>
          </a:p>
        </p:txBody>
      </p:sp>
      <p:sp>
        <p:nvSpPr>
          <p:cNvPr id="52227" name="Rectangle 2"/>
          <p:cNvSpPr>
            <a:spLocks noGrp="1" noRot="1" noChangeAspect="1" noChangeArrowheads="1" noTextEdit="1"/>
          </p:cNvSpPr>
          <p:nvPr>
            <p:ph type="sldImg"/>
          </p:nvPr>
        </p:nvSpPr>
        <p:spPr/>
      </p:sp>
      <p:sp>
        <p:nvSpPr>
          <p:cNvPr id="522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9D5A1EC-937D-4FBE-BB3B-263CEFB54ADA}" type="slidenum">
              <a:rPr lang="en-US"/>
              <a:t>‹#›</a:t>
            </a:fld>
            <a:endParaRPr lang="en-US"/>
          </a:p>
        </p:txBody>
      </p:sp>
    </p:spTree>
  </p:cSld>
  <p:clrMapOvr>
    <a:masterClrMapping/>
  </p:clrMapOvr>
  <p:transitio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E20FAA0-DDA1-43E2-AC92-3BE5A6EA35B1}" type="slidenum">
              <a:rPr lang="en-US"/>
              <a:t>‹#›</a:t>
            </a:fld>
            <a:endParaRPr lang="en-US"/>
          </a:p>
        </p:txBody>
      </p:sp>
    </p:spTree>
  </p:cSld>
  <p:clrMapOvr>
    <a:masterClrMapping/>
  </p:clrMapOvr>
  <p:transitio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4862D6-B315-442D-BC05-CC35E57B36AD}" type="slidenum">
              <a:rPr lang="en-US"/>
              <a:t>‹#›</a:t>
            </a:fld>
            <a:endParaRPr lang="en-US"/>
          </a:p>
        </p:txBody>
      </p:sp>
    </p:spTree>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6C81D1-6920-4B5A-BB75-4167DFF1DE70}" type="slidenum">
              <a:rPr lang="en-US"/>
              <a:t>‹#›</a:t>
            </a:fld>
            <a:endParaRPr lang="en-US"/>
          </a:p>
        </p:txBody>
      </p:sp>
    </p:spTree>
  </p:cSld>
  <p:clrMapOvr>
    <a:masterClrMapping/>
  </p:clrMapOvr>
  <p:transitio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AE3CCF8-FF87-4D0A-A0E3-8EDF36BB0F23}" type="slidenum">
              <a:rPr lang="en-US"/>
              <a:t>‹#›</a:t>
            </a:fld>
            <a:endParaRPr lang="en-US"/>
          </a:p>
        </p:txBody>
      </p:sp>
    </p:spTree>
  </p:cSld>
  <p:clrMapOvr>
    <a:masterClrMapping/>
  </p:clrMapOvr>
  <p:transitio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4E8149-0BD3-4FF2-B79E-BDAF62204D08}" type="slidenum">
              <a:rPr lang="en-US"/>
              <a:t>‹#›</a:t>
            </a:fld>
            <a:endParaRPr lang="en-US"/>
          </a:p>
        </p:txBody>
      </p:sp>
    </p:spTree>
  </p:cSld>
  <p:clrMapOvr>
    <a:masterClrMapping/>
  </p:clrMapOvr>
  <p:transitio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E666C7A-20B9-4D94-ABF5-0F36958EC713}" type="slidenum">
              <a:rPr lang="en-US"/>
              <a:t>‹#›</a:t>
            </a:fld>
            <a:endParaRPr lang="en-US"/>
          </a:p>
        </p:txBody>
      </p:sp>
    </p:spTree>
  </p:cSld>
  <p:clrMapOvr>
    <a:masterClrMapping/>
  </p:clrMapOvr>
  <p:transitio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C4385F6-EC84-4CE6-B65C-6E5472CE1312}" type="slidenum">
              <a:rPr lang="en-US"/>
              <a:t>‹#›</a:t>
            </a:fld>
            <a:endParaRPr lang="en-US"/>
          </a:p>
        </p:txBody>
      </p:sp>
    </p:spTree>
  </p:cSld>
  <p:clrMapOvr>
    <a:masterClrMapping/>
  </p:clrMapOvr>
  <p:transitio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ED2D086-9068-4BCF-9385-3047B900D9A4}" type="slidenum">
              <a:rPr lang="en-US"/>
              <a:t>‹#›</a:t>
            </a:fld>
            <a:endParaRPr lang="en-US"/>
          </a:p>
        </p:txBody>
      </p:sp>
    </p:spTree>
  </p:cSld>
  <p:clrMapOvr>
    <a:masterClrMapping/>
  </p:clrMapOvr>
  <p:transition spd="med">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EA3F9F2-A0E3-442F-A29E-170C68FED8B2}" type="slidenum">
              <a:rPr lang="en-US"/>
              <a:t>‹#›</a:t>
            </a:fld>
            <a:endParaRPr lang="en-US"/>
          </a:p>
        </p:txBody>
      </p:sp>
    </p:spTree>
  </p:cSld>
  <p:clrMapOvr>
    <a:masterClrMapping/>
  </p:clrMapOvr>
  <p:transitio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1FCE019-15D8-4EE9-8B75-956353C1BB02}" type="slidenum">
              <a:rPr lang="en-US"/>
              <a:t>‹#›</a:t>
            </a:fld>
            <a:endParaRPr lang="en-US"/>
          </a:p>
        </p:txBody>
      </p:sp>
    </p:spTree>
  </p:cSld>
  <p:clrMapOvr>
    <a:masterClrMapping/>
  </p:clrMapOvr>
  <p:transition spd="med">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CC"/>
            </a:gs>
            <a:gs pos="50000">
              <a:schemeClr val="bg1"/>
            </a:gs>
            <a:gs pos="100000">
              <a:srgbClr val="FFCCCC"/>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a:defRPr/>
            </a:pPr>
            <a:fld id="{EF2234E8-EF0B-4B44-ABDD-B5EF34D7663A}"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cover dir="d"/>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slide" Target="slide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NUL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NUL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NULL"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6.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9.png"/><Relationship Id="rId4" Type="http://schemas.openxmlformats.org/officeDocument/2006/relationships/oleObject" Target="../embeddings/oleObject6.bin"/><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7.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9.png"/><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9.png"/><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images.vietnamnet.vn/dataimages/200710/original/images1423938_luNA.jp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NULL" TargetMode="Externa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NUL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NUL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hyperlink" Target="http://diendan.edu.net.vn/photos/baoso6/images/292694/original.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NUL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png"/><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png"/><Relationship Id="rId5" Type="http://schemas.openxmlformats.org/officeDocument/2006/relationships/oleObject" Target="../embeddings/oleObject5.bin"/><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p:nvPr/>
        </p:nvGrpSpPr>
        <p:grpSpPr bwMode="auto">
          <a:xfrm>
            <a:off x="609600" y="593725"/>
            <a:ext cx="8077200" cy="5670550"/>
            <a:chOff x="384" y="374"/>
            <a:chExt cx="5088" cy="3572"/>
          </a:xfrm>
        </p:grpSpPr>
        <p:sp>
          <p:nvSpPr>
            <p:cNvPr id="12297" name="WordArt 3"/>
            <p:cNvSpPr>
              <a:spLocks noChangeArrowheads="1" noChangeShapeType="1" noTextEdit="1"/>
            </p:cNvSpPr>
            <p:nvPr/>
          </p:nvSpPr>
          <p:spPr bwMode="auto">
            <a:xfrm>
              <a:off x="384" y="374"/>
              <a:ext cx="5088" cy="3572"/>
            </a:xfrm>
            <a:prstGeom prst="rect">
              <a:avLst/>
            </a:prstGeom>
          </p:spPr>
          <p:txBody>
            <a:bodyPr spcFirstLastPara="1" wrap="none" fromWordArt="1">
              <a:prstTxWarp prst="textArchUp">
                <a:avLst>
                  <a:gd name="adj" fmla="val 11254028"/>
                </a:avLst>
              </a:prstTxWarp>
            </a:bodyPr>
            <a:lstStyle/>
            <a:p>
              <a:pPr algn="ctr"/>
              <a:endParaRPr lang="en-US" sz="1600" b="1" kern="10">
                <a:ln w="9525">
                  <a:solidFill>
                    <a:schemeClr val="tx1"/>
                  </a:solidFill>
                  <a:round/>
                </a:ln>
                <a:solidFill>
                  <a:srgbClr val="FFFF00"/>
                </a:solidFill>
                <a:latin typeface="Arial" panose="020B0604020202020204"/>
                <a:cs typeface="Arial" panose="020B0604020202020204"/>
              </a:endParaRPr>
            </a:p>
          </p:txBody>
        </p:sp>
        <p:sp>
          <p:nvSpPr>
            <p:cNvPr id="12298" name="WordArt 5"/>
            <p:cNvSpPr>
              <a:spLocks noChangeArrowheads="1" noChangeShapeType="1" noTextEdit="1"/>
            </p:cNvSpPr>
            <p:nvPr/>
          </p:nvSpPr>
          <p:spPr bwMode="auto">
            <a:xfrm>
              <a:off x="1968" y="912"/>
              <a:ext cx="1872" cy="864"/>
            </a:xfrm>
            <a:prstGeom prst="rect">
              <a:avLst/>
            </a:prstGeom>
          </p:spPr>
          <p:txBody>
            <a:bodyPr spcFirstLastPara="1" wrap="none" fromWordArt="1">
              <a:prstTxWarp prst="textArchUp">
                <a:avLst>
                  <a:gd name="adj" fmla="val 10569564"/>
                </a:avLst>
              </a:prstTxWarp>
            </a:bodyPr>
            <a:lstStyle/>
            <a:p>
              <a:pPr algn="ctr"/>
              <a:r>
                <a:rPr lang="en-US" sz="2000" b="1" kern="10">
                  <a:ln w="19050">
                    <a:pattFill prst="openDmnd">
                      <a:fgClr>
                        <a:srgbClr val="CC0066"/>
                      </a:fgClr>
                      <a:bgClr>
                        <a:srgbClr val="FFFF00"/>
                      </a:bgClr>
                    </a:pattFill>
                    <a:round/>
                  </a:ln>
                  <a:solidFill>
                    <a:srgbClr val="000000"/>
                  </a:solidFill>
                  <a:latin typeface="Arial" panose="020B0604020202020204"/>
                  <a:cs typeface="Arial" panose="020B0604020202020204"/>
                </a:rPr>
                <a:t> ĐỊA LÍ VIỆT NAM</a:t>
              </a:r>
            </a:p>
          </p:txBody>
        </p:sp>
      </p:grpSp>
      <p:grpSp>
        <p:nvGrpSpPr>
          <p:cNvPr id="12291" name="Group 6"/>
          <p:cNvGrpSpPr/>
          <p:nvPr/>
        </p:nvGrpSpPr>
        <p:grpSpPr bwMode="auto">
          <a:xfrm>
            <a:off x="-76200" y="-76200"/>
            <a:ext cx="9296400" cy="7010400"/>
            <a:chOff x="0" y="0"/>
            <a:chExt cx="5760" cy="4320"/>
          </a:xfrm>
        </p:grpSpPr>
        <p:pic>
          <p:nvPicPr>
            <p:cNvPr id="12293" name="Picture 7" descr="A-rainbowbar2"/>
            <p:cNvPicPr>
              <a:picLocks noChangeAspect="1" noChangeArrowheads="1" noCrop="1"/>
            </p:cNvPicPr>
            <p:nvPr/>
          </p:nvPicPr>
          <p:blipFill>
            <a:blip r:embed="rId3"/>
            <a:srcRect/>
            <a:stretch>
              <a:fillRect/>
            </a:stretch>
          </p:blipFill>
          <p:spPr bwMode="auto">
            <a:xfrm rot="-5400000">
              <a:off x="-1864" y="2056"/>
              <a:ext cx="3936" cy="208"/>
            </a:xfrm>
            <a:prstGeom prst="rect">
              <a:avLst/>
            </a:prstGeom>
            <a:noFill/>
            <a:ln w="9525">
              <a:noFill/>
              <a:miter lim="800000"/>
              <a:headEnd/>
              <a:tailEnd/>
            </a:ln>
          </p:spPr>
        </p:pic>
        <p:pic>
          <p:nvPicPr>
            <p:cNvPr id="12294" name="Picture 8" descr="A-rainbowbar2"/>
            <p:cNvPicPr>
              <a:picLocks noChangeAspect="1" noChangeArrowheads="1" noCrop="1"/>
            </p:cNvPicPr>
            <p:nvPr/>
          </p:nvPicPr>
          <p:blipFill>
            <a:blip r:embed="rId3"/>
            <a:srcRect/>
            <a:stretch>
              <a:fillRect/>
            </a:stretch>
          </p:blipFill>
          <p:spPr bwMode="auto">
            <a:xfrm>
              <a:off x="0" y="0"/>
              <a:ext cx="5568" cy="247"/>
            </a:xfrm>
            <a:prstGeom prst="rect">
              <a:avLst/>
            </a:prstGeom>
            <a:noFill/>
            <a:ln w="9525">
              <a:noFill/>
              <a:miter lim="800000"/>
              <a:headEnd/>
              <a:tailEnd/>
            </a:ln>
          </p:spPr>
        </p:pic>
        <p:pic>
          <p:nvPicPr>
            <p:cNvPr id="12295" name="Picture 9" descr="A-rainbowbar2"/>
            <p:cNvPicPr>
              <a:picLocks noChangeAspect="1" noChangeArrowheads="1" noCrop="1"/>
            </p:cNvPicPr>
            <p:nvPr/>
          </p:nvPicPr>
          <p:blipFill>
            <a:blip r:embed="rId3"/>
            <a:srcRect/>
            <a:stretch>
              <a:fillRect/>
            </a:stretch>
          </p:blipFill>
          <p:spPr bwMode="auto">
            <a:xfrm flipH="1">
              <a:off x="0" y="4073"/>
              <a:ext cx="5568" cy="247"/>
            </a:xfrm>
            <a:prstGeom prst="rect">
              <a:avLst/>
            </a:prstGeom>
            <a:noFill/>
            <a:ln w="9525">
              <a:noFill/>
              <a:miter lim="800000"/>
              <a:headEnd/>
              <a:tailEnd/>
            </a:ln>
          </p:spPr>
        </p:pic>
        <p:pic>
          <p:nvPicPr>
            <p:cNvPr id="12296" name="Picture 10" descr="A-rainbowbar2"/>
            <p:cNvPicPr>
              <a:picLocks noChangeAspect="1" noChangeArrowheads="1" noCrop="1"/>
            </p:cNvPicPr>
            <p:nvPr/>
          </p:nvPicPr>
          <p:blipFill>
            <a:blip r:embed="rId3"/>
            <a:srcRect/>
            <a:stretch>
              <a:fillRect/>
            </a:stretch>
          </p:blipFill>
          <p:spPr bwMode="auto">
            <a:xfrm rot="5400000" flipV="1">
              <a:off x="3496" y="2056"/>
              <a:ext cx="4320" cy="208"/>
            </a:xfrm>
            <a:prstGeom prst="rect">
              <a:avLst/>
            </a:prstGeom>
            <a:noFill/>
            <a:ln w="9525">
              <a:noFill/>
              <a:miter lim="800000"/>
              <a:headEnd/>
              <a:tailEnd/>
            </a:ln>
          </p:spPr>
        </p:pic>
      </p:grpSp>
      <p:sp>
        <p:nvSpPr>
          <p:cNvPr id="3076" name="Rectangle 11"/>
          <p:cNvSpPr>
            <a:spLocks noChangeArrowheads="1"/>
          </p:cNvSpPr>
          <p:nvPr/>
        </p:nvSpPr>
        <p:spPr bwMode="auto">
          <a:xfrm>
            <a:off x="2057400" y="2743200"/>
            <a:ext cx="4953000" cy="1069975"/>
          </a:xfrm>
          <a:prstGeom prst="rect">
            <a:avLst/>
          </a:prstGeom>
          <a:noFill/>
          <a:ln w="9525">
            <a:noFill/>
            <a:miter lim="800000"/>
          </a:ln>
          <a:effectLst>
            <a:outerShdw dist="107763" dir="18900000" algn="ctr" rotWithShape="0">
              <a:schemeClr val="bg2">
                <a:alpha val="50000"/>
              </a:schemeClr>
            </a:outerShdw>
          </a:effectLst>
        </p:spPr>
        <p:txBody>
          <a:bodyPr anchor="ctr"/>
          <a:lstStyle/>
          <a:p>
            <a:pPr algn="ctr">
              <a:defRPr/>
            </a:pPr>
            <a:r>
              <a:rPr lang="en-US" sz="4400" b="1"/>
              <a:t>B</a:t>
            </a:r>
            <a:r>
              <a:rPr lang="en-US" sz="4400" b="1">
                <a:solidFill>
                  <a:schemeClr val="tx2"/>
                </a:solidFill>
              </a:rPr>
              <a:t>ÀI 3 </a:t>
            </a:r>
            <a:br>
              <a:rPr lang="en-US" sz="4400" b="1">
                <a:solidFill>
                  <a:schemeClr val="tx2"/>
                </a:solidFill>
              </a:rPr>
            </a:br>
            <a:r>
              <a:rPr lang="en-US" sz="6000" b="1">
                <a:solidFill>
                  <a:srgbClr val="0000CC"/>
                </a:solidFill>
              </a:rPr>
              <a:t>KHÍ HẬU</a:t>
            </a:r>
          </a:p>
        </p:txBody>
      </p:sp>
    </p:spTree>
  </p:cSld>
  <p:clrMapOvr>
    <a:masterClrMapping/>
  </p:clrMapOvr>
  <p:transition spd="med">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667000" y="228600"/>
            <a:ext cx="4343400" cy="579438"/>
          </a:xfrm>
          <a:prstGeom prst="rect">
            <a:avLst/>
          </a:prstGeom>
          <a:gradFill rotWithShape="1">
            <a:gsLst>
              <a:gs pos="0">
                <a:srgbClr val="FF9900"/>
              </a:gs>
              <a:gs pos="50000">
                <a:schemeClr val="bg1"/>
              </a:gs>
              <a:gs pos="100000">
                <a:srgbClr val="FF9900"/>
              </a:gs>
            </a:gsLst>
            <a:lin ang="5400000" scaled="1"/>
          </a:gradFill>
          <a:ln w="9525">
            <a:noFill/>
            <a:miter lim="800000"/>
          </a:ln>
          <a:effectLst/>
        </p:spPr>
        <p:txBody>
          <a:bodyPr>
            <a:spAutoFit/>
          </a:bodyPr>
          <a:lstStyle/>
          <a:p>
            <a:pPr eaLnBrk="0" hangingPunct="0">
              <a:spcBef>
                <a:spcPct val="50000"/>
              </a:spcBef>
              <a:defRPr/>
            </a:pPr>
            <a:r>
              <a:rPr lang="en-US" b="1">
                <a:latin typeface="Arial" panose="020B0604020202020204"/>
              </a:rPr>
              <a:t> </a:t>
            </a:r>
            <a:r>
              <a:rPr lang="en-US" b="1">
                <a:solidFill>
                  <a:srgbClr val="FFFF00"/>
                </a:solidFill>
                <a:latin typeface="Arial" panose="020B0604020202020204"/>
              </a:rPr>
              <a:t>*</a:t>
            </a:r>
            <a:r>
              <a:rPr lang="en-US" b="1">
                <a:latin typeface="Arial" panose="020B0604020202020204"/>
              </a:rPr>
              <a:t> </a:t>
            </a:r>
            <a:r>
              <a:rPr lang="en-US" b="1">
                <a:effectLst>
                  <a:outerShdw blurRad="38100" dist="38100" dir="2700000" algn="tl">
                    <a:srgbClr val="FFFFFF"/>
                  </a:outerShdw>
                </a:effectLst>
                <a:latin typeface="Arial" panose="020B0604020202020204"/>
              </a:rPr>
              <a:t>HOẠT ĐỘNG 2</a:t>
            </a:r>
          </a:p>
        </p:txBody>
      </p:sp>
      <p:sp>
        <p:nvSpPr>
          <p:cNvPr id="17411" name="Text Box 3"/>
          <p:cNvSpPr txBox="1">
            <a:spLocks noChangeArrowheads="1"/>
          </p:cNvSpPr>
          <p:nvPr/>
        </p:nvSpPr>
        <p:spPr bwMode="auto">
          <a:xfrm>
            <a:off x="381000" y="2133600"/>
            <a:ext cx="3200400" cy="3862388"/>
          </a:xfrm>
          <a:prstGeom prst="rect">
            <a:avLst/>
          </a:prstGeom>
          <a:gradFill rotWithShape="1">
            <a:gsLst>
              <a:gs pos="0">
                <a:srgbClr val="CCECFF">
                  <a:alpha val="73000"/>
                </a:srgbClr>
              </a:gs>
              <a:gs pos="100000">
                <a:schemeClr val="bg1"/>
              </a:gs>
            </a:gsLst>
            <a:lin ang="0" scaled="1"/>
          </a:gradFill>
          <a:ln w="9525">
            <a:noFill/>
            <a:miter lim="800000"/>
          </a:ln>
        </p:spPr>
        <p:txBody>
          <a:bodyPr>
            <a:spAutoFit/>
          </a:bodyPr>
          <a:lstStyle/>
          <a:p>
            <a:pPr algn="ctr" eaLnBrk="0" hangingPunct="0">
              <a:spcBef>
                <a:spcPct val="50000"/>
              </a:spcBef>
            </a:pPr>
            <a:r>
              <a:rPr lang="en-US" sz="4900" b="1"/>
              <a:t>Khí hậu giữa các miền có sự  khác nhau </a:t>
            </a:r>
          </a:p>
        </p:txBody>
      </p:sp>
      <p:sp>
        <p:nvSpPr>
          <p:cNvPr id="17412" name="Line 4"/>
          <p:cNvSpPr>
            <a:spLocks noChangeShapeType="1"/>
          </p:cNvSpPr>
          <p:nvPr/>
        </p:nvSpPr>
        <p:spPr bwMode="auto">
          <a:xfrm>
            <a:off x="1371600" y="768350"/>
            <a:ext cx="6629400" cy="0"/>
          </a:xfrm>
          <a:prstGeom prst="line">
            <a:avLst/>
          </a:prstGeom>
          <a:noFill/>
          <a:ln w="9525">
            <a:solidFill>
              <a:srgbClr val="FF9900"/>
            </a:solidFill>
            <a:round/>
          </a:ln>
        </p:spPr>
        <p:txBody>
          <a:bodyPr/>
          <a:lstStyle/>
          <a:p>
            <a:endParaRPr lang="en-US"/>
          </a:p>
        </p:txBody>
      </p:sp>
      <p:sp>
        <p:nvSpPr>
          <p:cNvPr id="17413" name="Oval 5">
            <a:hlinkClick r:id="rId3" action="ppaction://hlinksldjump"/>
          </p:cNvPr>
          <p:cNvSpPr>
            <a:spLocks noChangeArrowheads="1"/>
          </p:cNvSpPr>
          <p:nvPr/>
        </p:nvSpPr>
        <p:spPr bwMode="auto">
          <a:xfrm>
            <a:off x="3810000" y="5181600"/>
            <a:ext cx="609600" cy="609600"/>
          </a:xfrm>
          <a:prstGeom prst="ellipse">
            <a:avLst/>
          </a:prstGeom>
          <a:solidFill>
            <a:srgbClr val="FF9900"/>
          </a:solidFill>
          <a:ln w="9525">
            <a:solidFill>
              <a:schemeClr val="tx1"/>
            </a:solidFill>
            <a:round/>
          </a:ln>
        </p:spPr>
        <p:txBody>
          <a:bodyPr wrap="none" anchor="ctr"/>
          <a:lstStyle/>
          <a:p>
            <a:endParaRPr lang="en-US"/>
          </a:p>
        </p:txBody>
      </p:sp>
      <p:sp>
        <p:nvSpPr>
          <p:cNvPr id="17414" name="Oval 6">
            <a:hlinkClick r:id="rId4" action="ppaction://hlinksldjump"/>
          </p:cNvPr>
          <p:cNvSpPr>
            <a:spLocks noChangeArrowheads="1"/>
          </p:cNvSpPr>
          <p:nvPr/>
        </p:nvSpPr>
        <p:spPr bwMode="auto">
          <a:xfrm>
            <a:off x="3848100" y="3581400"/>
            <a:ext cx="457200" cy="457200"/>
          </a:xfrm>
          <a:prstGeom prst="ellipse">
            <a:avLst/>
          </a:prstGeom>
          <a:solidFill>
            <a:srgbClr val="CCFF99"/>
          </a:solidFill>
          <a:ln w="9525">
            <a:solidFill>
              <a:schemeClr val="tx1"/>
            </a:solidFill>
            <a:round/>
          </a:ln>
        </p:spPr>
        <p:txBody>
          <a:bodyPr wrap="none" anchor="ctr"/>
          <a:lstStyle/>
          <a:p>
            <a:endParaRPr lang="en-US"/>
          </a:p>
        </p:txBody>
      </p:sp>
      <p:sp>
        <p:nvSpPr>
          <p:cNvPr id="17415" name="Oval 7">
            <a:hlinkClick r:id="rId5" action="ppaction://hlinksldjump"/>
          </p:cNvPr>
          <p:cNvSpPr>
            <a:spLocks noChangeArrowheads="1"/>
          </p:cNvSpPr>
          <p:nvPr/>
        </p:nvSpPr>
        <p:spPr bwMode="auto">
          <a:xfrm>
            <a:off x="3886200" y="1905000"/>
            <a:ext cx="304800" cy="304800"/>
          </a:xfrm>
          <a:prstGeom prst="ellipse">
            <a:avLst/>
          </a:prstGeom>
          <a:solidFill>
            <a:srgbClr val="FFFF00"/>
          </a:solidFill>
          <a:ln w="9525">
            <a:solidFill>
              <a:schemeClr val="tx1"/>
            </a:solidFill>
            <a:round/>
          </a:ln>
        </p:spPr>
        <p:txBody>
          <a:bodyPr wrap="none" anchor="ctr"/>
          <a:lstStyle/>
          <a:p>
            <a:endParaRPr lang="en-US"/>
          </a:p>
        </p:txBody>
      </p:sp>
      <p:sp>
        <p:nvSpPr>
          <p:cNvPr id="25608" name="Rectangle 8"/>
          <p:cNvSpPr>
            <a:spLocks noChangeArrowheads="1"/>
          </p:cNvSpPr>
          <p:nvPr/>
        </p:nvSpPr>
        <p:spPr bwMode="auto">
          <a:xfrm>
            <a:off x="4343400" y="1524000"/>
            <a:ext cx="4724400" cy="990600"/>
          </a:xfrm>
          <a:prstGeom prst="rect">
            <a:avLst/>
          </a:prstGeom>
          <a:gradFill rotWithShape="1">
            <a:gsLst>
              <a:gs pos="0">
                <a:srgbClr val="FF9900"/>
              </a:gs>
              <a:gs pos="50000">
                <a:schemeClr val="bg1"/>
              </a:gs>
              <a:gs pos="100000">
                <a:srgbClr val="FF9900"/>
              </a:gs>
            </a:gsLst>
            <a:lin ang="5400000" scaled="1"/>
          </a:gradFill>
          <a:ln w="9525">
            <a:solidFill>
              <a:schemeClr val="tx1"/>
            </a:solidFill>
            <a:miter lim="800000"/>
          </a:ln>
          <a:effectLst/>
        </p:spPr>
        <p:txBody>
          <a:bodyPr wrap="none" anchor="ctr"/>
          <a:lstStyle/>
          <a:p>
            <a:pPr algn="ctr" eaLnBrk="0" hangingPunct="0">
              <a:defRPr/>
            </a:pPr>
            <a:r>
              <a:rPr lang="en-US" sz="2800" b="1">
                <a:latin typeface="Arial" panose="020B0604020202020204"/>
              </a:rPr>
              <a:t>Giới thiệu dãy núi BẠCH MÃ</a:t>
            </a:r>
            <a:r>
              <a:rPr lang="en-US" sz="2800">
                <a:latin typeface="Arial" panose="020B0604020202020204"/>
              </a:rPr>
              <a:t> </a:t>
            </a:r>
          </a:p>
        </p:txBody>
      </p:sp>
      <p:sp>
        <p:nvSpPr>
          <p:cNvPr id="17417" name="Rectangle 9"/>
          <p:cNvSpPr>
            <a:spLocks noChangeArrowheads="1"/>
          </p:cNvSpPr>
          <p:nvPr/>
        </p:nvSpPr>
        <p:spPr bwMode="auto">
          <a:xfrm>
            <a:off x="4419600" y="3276600"/>
            <a:ext cx="4667250" cy="1066800"/>
          </a:xfrm>
          <a:prstGeom prst="rect">
            <a:avLst/>
          </a:prstGeom>
          <a:solidFill>
            <a:srgbClr val="CCFF99"/>
          </a:solidFill>
          <a:ln w="9525">
            <a:solidFill>
              <a:schemeClr val="tx1"/>
            </a:solidFill>
            <a:miter lim="800000"/>
          </a:ln>
        </p:spPr>
        <p:txBody>
          <a:bodyPr wrap="none" anchor="ctr"/>
          <a:lstStyle/>
          <a:p>
            <a:pPr eaLnBrk="0" hangingPunct="0"/>
            <a:endParaRPr lang="en-US" sz="2800" b="1">
              <a:solidFill>
                <a:srgbClr val="000066"/>
              </a:solidFill>
            </a:endParaRPr>
          </a:p>
          <a:p>
            <a:pPr eaLnBrk="0" hangingPunct="0"/>
            <a:r>
              <a:rPr lang="en-US" sz="2800" b="1">
                <a:solidFill>
                  <a:srgbClr val="000066"/>
                </a:solidFill>
              </a:rPr>
              <a:t>Sự chênh lệch nhiệt độ giữa </a:t>
            </a:r>
          </a:p>
          <a:p>
            <a:pPr eaLnBrk="0" hangingPunct="0"/>
            <a:r>
              <a:rPr lang="en-US" sz="2800" b="1">
                <a:solidFill>
                  <a:srgbClr val="000066"/>
                </a:solidFill>
              </a:rPr>
              <a:t>tháng 1 và tháng 7</a:t>
            </a:r>
          </a:p>
          <a:p>
            <a:pPr eaLnBrk="0" hangingPunct="0"/>
            <a:endParaRPr lang="en-US" sz="2800"/>
          </a:p>
        </p:txBody>
      </p:sp>
      <p:sp>
        <p:nvSpPr>
          <p:cNvPr id="25610" name="Rectangle 10"/>
          <p:cNvSpPr>
            <a:spLocks noChangeArrowheads="1"/>
          </p:cNvSpPr>
          <p:nvPr/>
        </p:nvSpPr>
        <p:spPr bwMode="auto">
          <a:xfrm>
            <a:off x="4495800" y="5181600"/>
            <a:ext cx="4610100" cy="838200"/>
          </a:xfrm>
          <a:prstGeom prst="rect">
            <a:avLst/>
          </a:prstGeom>
          <a:gradFill rotWithShape="1">
            <a:gsLst>
              <a:gs pos="0">
                <a:srgbClr val="3333CC"/>
              </a:gs>
              <a:gs pos="50000">
                <a:schemeClr val="bg1">
                  <a:alpha val="75000"/>
                </a:schemeClr>
              </a:gs>
              <a:gs pos="100000">
                <a:srgbClr val="3333CC"/>
              </a:gs>
            </a:gsLst>
            <a:lin ang="5400000" scaled="1"/>
          </a:gradFill>
          <a:ln w="9525">
            <a:solidFill>
              <a:schemeClr val="tx1"/>
            </a:solidFill>
            <a:miter lim="800000"/>
          </a:ln>
          <a:effectLst/>
        </p:spPr>
        <p:txBody>
          <a:bodyPr wrap="none" anchor="ctr"/>
          <a:lstStyle/>
          <a:p>
            <a:pPr algn="ctr" eaLnBrk="0" hangingPunct="0">
              <a:defRPr/>
            </a:pPr>
            <a:r>
              <a:rPr lang="en-US" sz="2800" b="1">
                <a:solidFill>
                  <a:srgbClr val="000099"/>
                </a:solidFill>
                <a:latin typeface="Arial" panose="020B0604020202020204"/>
              </a:rPr>
              <a:t>Nhận xét khí hậu hai miền</a:t>
            </a:r>
          </a:p>
        </p:txBody>
      </p:sp>
    </p:spTree>
  </p:cSld>
  <p:clrMapOvr>
    <a:masterClrMapping/>
  </p:clrMapOvr>
  <p:transition spd="med">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lum contrast="-18000"/>
          </a:blip>
          <a:srcRect/>
          <a:stretch>
            <a:fillRect/>
          </a:stretch>
        </p:blipFill>
        <p:spPr bwMode="auto">
          <a:xfrm>
            <a:off x="2743200" y="0"/>
            <a:ext cx="4953000" cy="6858000"/>
          </a:xfrm>
          <a:prstGeom prst="rect">
            <a:avLst/>
          </a:prstGeom>
          <a:noFill/>
          <a:ln w="9525">
            <a:noFill/>
            <a:miter lim="800000"/>
            <a:headEnd/>
            <a:tailEnd/>
          </a:ln>
        </p:spPr>
      </p:pic>
      <p:sp>
        <p:nvSpPr>
          <p:cNvPr id="27651" name="Freeform 3"/>
          <p:cNvSpPr/>
          <p:nvPr/>
        </p:nvSpPr>
        <p:spPr bwMode="auto">
          <a:xfrm rot="9281169" flipH="1" flipV="1">
            <a:off x="5211763" y="3086100"/>
            <a:ext cx="371475" cy="114300"/>
          </a:xfrm>
          <a:custGeom>
            <a:avLst/>
            <a:gdLst>
              <a:gd name="T0" fmla="*/ 638859644 w 216"/>
              <a:gd name="T1" fmla="*/ 16664327 h 112"/>
              <a:gd name="T2" fmla="*/ 70984408 w 216"/>
              <a:gd name="T3" fmla="*/ 16664327 h 112"/>
              <a:gd name="T4" fmla="*/ 212953197 w 216"/>
              <a:gd name="T5" fmla="*/ 116647232 h 112"/>
              <a:gd name="T6" fmla="*/ 0 60000 65536"/>
              <a:gd name="T7" fmla="*/ 0 60000 65536"/>
              <a:gd name="T8" fmla="*/ 0 60000 65536"/>
              <a:gd name="T9" fmla="*/ 0 w 216"/>
              <a:gd name="T10" fmla="*/ 0 h 112"/>
              <a:gd name="T11" fmla="*/ 216 w 216"/>
              <a:gd name="T12" fmla="*/ 112 h 112"/>
            </a:gdLst>
            <a:ahLst/>
            <a:cxnLst>
              <a:cxn ang="T6">
                <a:pos x="T0" y="T1"/>
              </a:cxn>
              <a:cxn ang="T7">
                <a:pos x="T2" y="T3"/>
              </a:cxn>
              <a:cxn ang="T8">
                <a:pos x="T4" y="T5"/>
              </a:cxn>
            </a:cxnLst>
            <a:rect l="T9" t="T10" r="T11" b="T12"/>
            <a:pathLst>
              <a:path w="216" h="112">
                <a:moveTo>
                  <a:pt x="216" y="16"/>
                </a:moveTo>
                <a:cubicBezTo>
                  <a:pt x="132" y="8"/>
                  <a:pt x="48" y="0"/>
                  <a:pt x="24" y="16"/>
                </a:cubicBezTo>
                <a:cubicBezTo>
                  <a:pt x="0" y="32"/>
                  <a:pt x="72" y="96"/>
                  <a:pt x="72" y="112"/>
                </a:cubicBezTo>
              </a:path>
            </a:pathLst>
          </a:custGeom>
          <a:noFill/>
          <a:ln w="76200">
            <a:solidFill>
              <a:srgbClr val="996633"/>
            </a:solidFill>
            <a:round/>
          </a:ln>
        </p:spPr>
        <p:txBody>
          <a:bodyPr/>
          <a:lstStyle/>
          <a:p>
            <a:endParaRPr lang="en-US"/>
          </a:p>
        </p:txBody>
      </p:sp>
      <p:sp>
        <p:nvSpPr>
          <p:cNvPr id="27652" name="AutoShape 4"/>
          <p:cNvSpPr>
            <a:spLocks noChangeArrowheads="1"/>
          </p:cNvSpPr>
          <p:nvPr/>
        </p:nvSpPr>
        <p:spPr bwMode="auto">
          <a:xfrm>
            <a:off x="533400" y="2590800"/>
            <a:ext cx="3810000" cy="685800"/>
          </a:xfrm>
          <a:prstGeom prst="wedgeRectCallout">
            <a:avLst>
              <a:gd name="adj1" fmla="val 73125"/>
              <a:gd name="adj2" fmla="val 30093"/>
            </a:avLst>
          </a:prstGeom>
          <a:solidFill>
            <a:srgbClr val="CCFF99"/>
          </a:solidFill>
          <a:ln w="9525">
            <a:solidFill>
              <a:schemeClr val="tx1"/>
            </a:solidFill>
            <a:miter lim="800000"/>
          </a:ln>
          <a:effectLst/>
        </p:spPr>
        <p:txBody>
          <a:bodyPr/>
          <a:lstStyle/>
          <a:p>
            <a:pPr eaLnBrk="0" hangingPunct="0">
              <a:spcBef>
                <a:spcPct val="50000"/>
              </a:spcBef>
              <a:defRPr/>
            </a:pPr>
            <a:r>
              <a:rPr lang="en-US" sz="3600" b="1">
                <a:effectLst>
                  <a:outerShdw blurRad="38100" dist="38100" dir="2700000" algn="tl">
                    <a:srgbClr val="FFFFFF"/>
                  </a:outerShdw>
                </a:effectLst>
                <a:latin typeface="Arial" panose="020B0604020202020204"/>
              </a:rPr>
              <a:t>Dãy núi Bạch Mã</a:t>
            </a:r>
          </a:p>
        </p:txBody>
      </p:sp>
      <p:sp>
        <p:nvSpPr>
          <p:cNvPr id="27653" name="Text Box 5"/>
          <p:cNvSpPr txBox="1">
            <a:spLocks noChangeArrowheads="1"/>
          </p:cNvSpPr>
          <p:nvPr/>
        </p:nvSpPr>
        <p:spPr bwMode="auto">
          <a:xfrm>
            <a:off x="7848600" y="123825"/>
            <a:ext cx="1243013" cy="1570038"/>
          </a:xfrm>
          <a:prstGeom prst="rect">
            <a:avLst/>
          </a:prstGeom>
          <a:noFill/>
          <a:ln w="9525">
            <a:noFill/>
            <a:miter lim="800000"/>
          </a:ln>
          <a:effectLst/>
        </p:spPr>
        <p:txBody>
          <a:bodyPr>
            <a:spAutoFit/>
          </a:bodyPr>
          <a:lstStyle/>
          <a:p>
            <a:pPr algn="ctr" eaLnBrk="0" hangingPunct="0">
              <a:spcBef>
                <a:spcPct val="50000"/>
              </a:spcBef>
              <a:defRPr/>
            </a:pPr>
            <a:r>
              <a:rPr lang="en-US" sz="2400" b="1">
                <a:solidFill>
                  <a:srgbClr val="0000CC"/>
                </a:solidFill>
                <a:effectLst>
                  <a:outerShdw blurRad="38100" dist="38100" dir="2700000" algn="tl">
                    <a:srgbClr val="C0C0C0"/>
                  </a:outerShdw>
                </a:effectLst>
                <a:latin typeface="Arial" panose="020B0604020202020204"/>
              </a:rPr>
              <a:t>Lược đồ VIỆT NAM</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repeatCount="4000" fill="hold" grpId="0"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down)">
                                      <p:cBhvr>
                                        <p:cTn id="7" dur="1000"/>
                                        <p:tgtEl>
                                          <p:spTgt spid="27651"/>
                                        </p:tgtEl>
                                      </p:cBhvr>
                                    </p:animEffect>
                                  </p:childTnLst>
                                </p:cTn>
                              </p:par>
                              <p:par>
                                <p:cTn id="8" presetID="53" presetClass="entr" presetSubtype="16" repeatCount="3000" fill="hold" grpId="0" nodeType="withEffect">
                                  <p:stCondLst>
                                    <p:cond delay="0"/>
                                  </p:stCondLst>
                                  <p:childTnLst>
                                    <p:set>
                                      <p:cBhvr>
                                        <p:cTn id="9" dur="1" fill="hold">
                                          <p:stCondLst>
                                            <p:cond delay="0"/>
                                          </p:stCondLst>
                                        </p:cTn>
                                        <p:tgtEl>
                                          <p:spTgt spid="27652"/>
                                        </p:tgtEl>
                                        <p:attrNameLst>
                                          <p:attrName>style.visibility</p:attrName>
                                        </p:attrNameLst>
                                      </p:cBhvr>
                                      <p:to>
                                        <p:strVal val="visible"/>
                                      </p:to>
                                    </p:set>
                                    <p:anim calcmode="lin" valueType="num">
                                      <p:cBhvr>
                                        <p:cTn id="10" dur="1000" fill="hold"/>
                                        <p:tgtEl>
                                          <p:spTgt spid="27652"/>
                                        </p:tgtEl>
                                        <p:attrNameLst>
                                          <p:attrName>ppt_w</p:attrName>
                                        </p:attrNameLst>
                                      </p:cBhvr>
                                      <p:tavLst>
                                        <p:tav tm="0">
                                          <p:val>
                                            <p:fltVal val="0"/>
                                          </p:val>
                                        </p:tav>
                                        <p:tav tm="100000">
                                          <p:val>
                                            <p:strVal val="#ppt_w"/>
                                          </p:val>
                                        </p:tav>
                                      </p:tavLst>
                                    </p:anim>
                                    <p:anim calcmode="lin" valueType="num">
                                      <p:cBhvr>
                                        <p:cTn id="11" dur="1000" fill="hold"/>
                                        <p:tgtEl>
                                          <p:spTgt spid="27652"/>
                                        </p:tgtEl>
                                        <p:attrNameLst>
                                          <p:attrName>ppt_h</p:attrName>
                                        </p:attrNameLst>
                                      </p:cBhvr>
                                      <p:tavLst>
                                        <p:tav tm="0">
                                          <p:val>
                                            <p:fltVal val="0"/>
                                          </p:val>
                                        </p:tav>
                                        <p:tav tm="100000">
                                          <p:val>
                                            <p:strVal val="#ppt_h"/>
                                          </p:val>
                                        </p:tav>
                                      </p:tavLst>
                                    </p:anim>
                                    <p:animEffect transition="in" filter="fade">
                                      <p:cBhvr>
                                        <p:cTn id="12"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a:spLocks noGrp="1" noChangeArrowheads="1"/>
          </p:cNvSpPr>
          <p:nvPr>
            <p:ph type="body" idx="1"/>
          </p:nvPr>
        </p:nvSpPr>
        <p:spPr>
          <a:xfrm>
            <a:off x="457200" y="533400"/>
            <a:ext cx="8382000" cy="5791200"/>
          </a:xfrm>
          <a:noFill/>
        </p:spPr>
        <p:txBody>
          <a:bodyPr/>
          <a:lstStyle/>
          <a:p>
            <a:pPr algn="just" eaLnBrk="1" hangingPunct="1">
              <a:lnSpc>
                <a:spcPct val="95000"/>
              </a:lnSpc>
            </a:pPr>
            <a:r>
              <a:rPr lang="en-US" sz="2800" b="1" smtClean="0">
                <a:solidFill>
                  <a:srgbClr val="0000CC"/>
                </a:solidFill>
              </a:rPr>
              <a:t>    V</a:t>
            </a:r>
            <a:r>
              <a:rPr lang="en-US" b="1" smtClean="0">
                <a:solidFill>
                  <a:srgbClr val="0000CC"/>
                </a:solidFill>
              </a:rPr>
              <a:t>ườn </a:t>
            </a:r>
            <a:r>
              <a:rPr lang="en-US" sz="2800" b="1" smtClean="0">
                <a:solidFill>
                  <a:srgbClr val="0000CC"/>
                </a:solidFill>
              </a:rPr>
              <a:t>Qu</a:t>
            </a:r>
            <a:r>
              <a:rPr lang="en-US" b="1" smtClean="0">
                <a:solidFill>
                  <a:srgbClr val="0000CC"/>
                </a:solidFill>
              </a:rPr>
              <a:t>ốc</a:t>
            </a:r>
            <a:r>
              <a:rPr lang="en-US" sz="2800" b="1" smtClean="0">
                <a:solidFill>
                  <a:srgbClr val="0000CC"/>
                </a:solidFill>
              </a:rPr>
              <a:t> Gia Bạch Mã cách thành phố Huế 60km về phía Nam. </a:t>
            </a:r>
          </a:p>
          <a:p>
            <a:pPr algn="just" eaLnBrk="1" hangingPunct="1">
              <a:lnSpc>
                <a:spcPct val="95000"/>
              </a:lnSpc>
            </a:pPr>
            <a:r>
              <a:rPr lang="en-US" sz="2800" b="1" smtClean="0">
                <a:solidFill>
                  <a:srgbClr val="0000CC"/>
                </a:solidFill>
              </a:rPr>
              <a:t>VQG Bạch Mã có diện tích 22.030 ha.</a:t>
            </a:r>
          </a:p>
          <a:p>
            <a:pPr algn="just" eaLnBrk="1" hangingPunct="1">
              <a:lnSpc>
                <a:spcPct val="95000"/>
              </a:lnSpc>
            </a:pPr>
            <a:r>
              <a:rPr lang="en-US" sz="2800" b="1" smtClean="0">
                <a:solidFill>
                  <a:srgbClr val="0000CC"/>
                </a:solidFill>
              </a:rPr>
              <a:t> VQG Bạch Mã có nhiều đỉnh núi cao trên 1.000 m (đỉnh cao nhất là đỉnh Bạch Mã cao 1.450 m). </a:t>
            </a:r>
          </a:p>
          <a:p>
            <a:pPr algn="just" eaLnBrk="1" hangingPunct="1">
              <a:lnSpc>
                <a:spcPct val="95000"/>
              </a:lnSpc>
            </a:pPr>
            <a:r>
              <a:rPr lang="en-US" sz="2800" b="1" smtClean="0">
                <a:solidFill>
                  <a:srgbClr val="0000CC"/>
                </a:solidFill>
              </a:rPr>
              <a:t>Nơi đây có tới 1.406 loài thực vật, trong đó, hơn 30 loài thực vật được ghi trong sách đỏ Việt Nam. </a:t>
            </a:r>
          </a:p>
          <a:p>
            <a:pPr algn="just" eaLnBrk="1" hangingPunct="1">
              <a:lnSpc>
                <a:spcPct val="95000"/>
              </a:lnSpc>
            </a:pPr>
            <a:r>
              <a:rPr lang="en-US" sz="2800" b="1" smtClean="0">
                <a:solidFill>
                  <a:srgbClr val="0000CC"/>
                </a:solidFill>
              </a:rPr>
              <a:t>Ngoài ra, các nhà khoa học đã ghi nhận được 931 loài động vật, trong đó có 68 loài đã được ghi tên trong sách đỏ Việt Nam. </a:t>
            </a:r>
          </a:p>
        </p:txBody>
      </p:sp>
      <p:sp>
        <p:nvSpPr>
          <p:cNvPr id="19459" name="Line 3"/>
          <p:cNvSpPr>
            <a:spLocks noChangeShapeType="1"/>
          </p:cNvSpPr>
          <p:nvPr/>
        </p:nvSpPr>
        <p:spPr bwMode="auto">
          <a:xfrm>
            <a:off x="1262063" y="6324600"/>
            <a:ext cx="7653337" cy="1588"/>
          </a:xfrm>
          <a:prstGeom prst="line">
            <a:avLst/>
          </a:prstGeom>
          <a:noFill/>
          <a:ln w="38100">
            <a:solidFill>
              <a:schemeClr val="hlink"/>
            </a:solidFill>
            <a:round/>
          </a:ln>
        </p:spPr>
        <p:txBody>
          <a:bodyP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9698">
                                            <p:txEl>
                                              <p:pRg st="0" end="0"/>
                                            </p:txEl>
                                          </p:spTgt>
                                        </p:tgtEl>
                                        <p:attrNameLst>
                                          <p:attrName>style.visibility</p:attrName>
                                        </p:attrNameLst>
                                      </p:cBhvr>
                                      <p:to>
                                        <p:strVal val="visible"/>
                                      </p:to>
                                    </p:set>
                                    <p:anim calcmode="discrete" valueType="clr">
                                      <p:cBhvr override="childStyle">
                                        <p:cTn id="7" dur="80"/>
                                        <p:tgtEl>
                                          <p:spTgt spid="296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69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969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9698">
                                            <p:txEl>
                                              <p:pRg st="1" end="1"/>
                                            </p:txEl>
                                          </p:spTgt>
                                        </p:tgtEl>
                                        <p:attrNameLst>
                                          <p:attrName>style.visibility</p:attrName>
                                        </p:attrNameLst>
                                      </p:cBhvr>
                                      <p:to>
                                        <p:strVal val="visible"/>
                                      </p:to>
                                    </p:set>
                                    <p:anim calcmode="discrete" valueType="clr">
                                      <p:cBhvr override="childStyle">
                                        <p:cTn id="14" dur="80"/>
                                        <p:tgtEl>
                                          <p:spTgt spid="296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969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969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9698">
                                            <p:txEl>
                                              <p:pRg st="2" end="2"/>
                                            </p:txEl>
                                          </p:spTgt>
                                        </p:tgtEl>
                                        <p:attrNameLst>
                                          <p:attrName>style.visibility</p:attrName>
                                        </p:attrNameLst>
                                      </p:cBhvr>
                                      <p:to>
                                        <p:strVal val="visible"/>
                                      </p:to>
                                    </p:set>
                                    <p:anim calcmode="discrete" valueType="clr">
                                      <p:cBhvr override="childStyle">
                                        <p:cTn id="21" dur="80"/>
                                        <p:tgtEl>
                                          <p:spTgt spid="2969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969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9698">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9698">
                                            <p:txEl>
                                              <p:pRg st="3" end="3"/>
                                            </p:txEl>
                                          </p:spTgt>
                                        </p:tgtEl>
                                        <p:attrNameLst>
                                          <p:attrName>style.visibility</p:attrName>
                                        </p:attrNameLst>
                                      </p:cBhvr>
                                      <p:to>
                                        <p:strVal val="visible"/>
                                      </p:to>
                                    </p:set>
                                    <p:anim calcmode="discrete" valueType="clr">
                                      <p:cBhvr override="childStyle">
                                        <p:cTn id="28" dur="80"/>
                                        <p:tgtEl>
                                          <p:spTgt spid="2969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969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9698">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9698">
                                            <p:txEl>
                                              <p:pRg st="4" end="4"/>
                                            </p:txEl>
                                          </p:spTgt>
                                        </p:tgtEl>
                                        <p:attrNameLst>
                                          <p:attrName>style.visibility</p:attrName>
                                        </p:attrNameLst>
                                      </p:cBhvr>
                                      <p:to>
                                        <p:strVal val="visible"/>
                                      </p:to>
                                    </p:set>
                                    <p:anim calcmode="discrete" valueType="clr">
                                      <p:cBhvr override="childStyle">
                                        <p:cTn id="35" dur="80"/>
                                        <p:tgtEl>
                                          <p:spTgt spid="2969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969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2969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 descr="http://images.timnhanh.com/nhipsong/20070330/Image/bm2.jpg"/>
          <p:cNvPicPr>
            <a:picLocks noChangeAspect="1" noChangeArrowheads="1"/>
          </p:cNvPicPr>
          <p:nvPr/>
        </p:nvPicPr>
        <p:blipFill>
          <a:blip r:embed="rId3" r:link="rId4">
            <a:lum bright="12000" contrast="24000"/>
          </a:blip>
          <a:srcRect/>
          <a:stretch>
            <a:fillRect/>
          </a:stretch>
        </p:blipFill>
        <p:spPr bwMode="auto">
          <a:xfrm>
            <a:off x="4724400" y="304800"/>
            <a:ext cx="4419600" cy="6553200"/>
          </a:xfrm>
          <a:prstGeom prst="rect">
            <a:avLst/>
          </a:prstGeom>
          <a:noFill/>
          <a:ln w="9525">
            <a:noFill/>
            <a:miter lim="800000"/>
            <a:headEnd/>
            <a:tailEnd/>
          </a:ln>
        </p:spPr>
      </p:pic>
      <p:sp>
        <p:nvSpPr>
          <p:cNvPr id="31747" name="Text Box 3"/>
          <p:cNvSpPr txBox="1">
            <a:spLocks noChangeArrowheads="1"/>
          </p:cNvSpPr>
          <p:nvPr/>
        </p:nvSpPr>
        <p:spPr bwMode="auto">
          <a:xfrm>
            <a:off x="4724400" y="5780088"/>
            <a:ext cx="4648200" cy="523875"/>
          </a:xfrm>
          <a:prstGeom prst="rect">
            <a:avLst/>
          </a:prstGeom>
          <a:noFill/>
          <a:ln w="9525">
            <a:noFill/>
            <a:miter lim="800000"/>
          </a:ln>
          <a:effectLst/>
        </p:spPr>
        <p:txBody>
          <a:bodyPr>
            <a:spAutoFit/>
          </a:bodyPr>
          <a:lstStyle/>
          <a:p>
            <a:pPr eaLnBrk="0" hangingPunct="0">
              <a:spcBef>
                <a:spcPct val="50000"/>
              </a:spcBef>
              <a:defRPr/>
            </a:pPr>
            <a:r>
              <a:rPr lang="en-US" sz="2800" b="1" dirty="0" err="1">
                <a:solidFill>
                  <a:srgbClr val="FFFF00"/>
                </a:solidFill>
                <a:effectLst>
                  <a:outerShdw blurRad="38100" dist="38100" dir="2700000" algn="tl">
                    <a:srgbClr val="C0C0C0"/>
                  </a:outerShdw>
                </a:effectLst>
                <a:latin typeface="Arial" panose="020B0604020202020204"/>
              </a:rPr>
              <a:t>Hải</a:t>
            </a:r>
            <a:r>
              <a:rPr lang="en-US" sz="2800" b="1" dirty="0">
                <a:solidFill>
                  <a:srgbClr val="FFFF00"/>
                </a:solidFill>
                <a:effectLst>
                  <a:outerShdw blurRad="38100" dist="38100" dir="2700000" algn="tl">
                    <a:srgbClr val="C0C0C0"/>
                  </a:outerShdw>
                </a:effectLst>
                <a:latin typeface="Arial" panose="020B0604020202020204"/>
              </a:rPr>
              <a:t> </a:t>
            </a:r>
            <a:r>
              <a:rPr lang="en-US" sz="2800" b="1" dirty="0" err="1">
                <a:solidFill>
                  <a:srgbClr val="FFFF00"/>
                </a:solidFill>
                <a:effectLst>
                  <a:outerShdw blurRad="38100" dist="38100" dir="2700000" algn="tl">
                    <a:srgbClr val="C0C0C0"/>
                  </a:outerShdw>
                </a:effectLst>
                <a:latin typeface="Arial" panose="020B0604020202020204"/>
              </a:rPr>
              <a:t>Vọng</a:t>
            </a:r>
            <a:r>
              <a:rPr lang="en-US" sz="2800" b="1" dirty="0">
                <a:solidFill>
                  <a:srgbClr val="FFFF00"/>
                </a:solidFill>
                <a:effectLst>
                  <a:outerShdw blurRad="38100" dist="38100" dir="2700000" algn="tl">
                    <a:srgbClr val="C0C0C0"/>
                  </a:outerShdw>
                </a:effectLst>
                <a:latin typeface="Arial" panose="020B0604020202020204"/>
              </a:rPr>
              <a:t> </a:t>
            </a:r>
            <a:r>
              <a:rPr lang="en-US" sz="2800" b="1" dirty="0" err="1">
                <a:solidFill>
                  <a:srgbClr val="FFFF00"/>
                </a:solidFill>
                <a:effectLst>
                  <a:outerShdw blurRad="38100" dist="38100" dir="2700000" algn="tl">
                    <a:srgbClr val="C0C0C0"/>
                  </a:outerShdw>
                </a:effectLst>
                <a:latin typeface="Arial" panose="020B0604020202020204"/>
              </a:rPr>
              <a:t>đài</a:t>
            </a:r>
            <a:r>
              <a:rPr lang="en-US" sz="2800" b="1" dirty="0">
                <a:solidFill>
                  <a:srgbClr val="FFFF00"/>
                </a:solidFill>
                <a:effectLst>
                  <a:outerShdw blurRad="38100" dist="38100" dir="2700000" algn="tl">
                    <a:srgbClr val="C0C0C0"/>
                  </a:outerShdw>
                </a:effectLst>
                <a:latin typeface="Arial" panose="020B0604020202020204"/>
              </a:rPr>
              <a:t> ở </a:t>
            </a:r>
            <a:r>
              <a:rPr lang="en-US" sz="2800" b="1" dirty="0" err="1">
                <a:solidFill>
                  <a:srgbClr val="FFFF00"/>
                </a:solidFill>
                <a:effectLst>
                  <a:outerShdw blurRad="38100" dist="38100" dir="2700000" algn="tl">
                    <a:srgbClr val="C0C0C0"/>
                  </a:outerShdw>
                </a:effectLst>
                <a:latin typeface="Arial" panose="020B0604020202020204"/>
              </a:rPr>
              <a:t>Bạch</a:t>
            </a:r>
            <a:r>
              <a:rPr lang="en-US" sz="2800" b="1" dirty="0">
                <a:solidFill>
                  <a:srgbClr val="FFFF00"/>
                </a:solidFill>
                <a:effectLst>
                  <a:outerShdw blurRad="38100" dist="38100" dir="2700000" algn="tl">
                    <a:srgbClr val="C0C0C0"/>
                  </a:outerShdw>
                </a:effectLst>
                <a:latin typeface="Arial" panose="020B0604020202020204"/>
              </a:rPr>
              <a:t> </a:t>
            </a:r>
            <a:r>
              <a:rPr lang="en-US" sz="2800" b="1" dirty="0" err="1">
                <a:solidFill>
                  <a:srgbClr val="FFFF00"/>
                </a:solidFill>
                <a:effectLst>
                  <a:outerShdw blurRad="38100" dist="38100" dir="2700000" algn="tl">
                    <a:srgbClr val="C0C0C0"/>
                  </a:outerShdw>
                </a:effectLst>
                <a:latin typeface="Arial" panose="020B0604020202020204"/>
              </a:rPr>
              <a:t>Mã</a:t>
            </a:r>
            <a:r>
              <a:rPr lang="en-US" sz="2800" b="1" dirty="0">
                <a:solidFill>
                  <a:srgbClr val="FFFF00"/>
                </a:solidFill>
                <a:effectLst>
                  <a:outerShdw blurRad="38100" dist="38100" dir="2700000" algn="tl">
                    <a:srgbClr val="C0C0C0"/>
                  </a:outerShdw>
                </a:effectLst>
                <a:latin typeface="Arial" panose="020B0604020202020204"/>
              </a:rPr>
              <a:t> </a:t>
            </a:r>
          </a:p>
        </p:txBody>
      </p:sp>
      <p:sp>
        <p:nvSpPr>
          <p:cNvPr id="31748" name="Text Box 4"/>
          <p:cNvSpPr txBox="1">
            <a:spLocks noChangeArrowheads="1"/>
          </p:cNvSpPr>
          <p:nvPr/>
        </p:nvSpPr>
        <p:spPr bwMode="auto">
          <a:xfrm>
            <a:off x="381000" y="609600"/>
            <a:ext cx="4114800" cy="6186488"/>
          </a:xfrm>
          <a:prstGeom prst="rect">
            <a:avLst/>
          </a:prstGeom>
          <a:noFill/>
          <a:ln w="9525">
            <a:noFill/>
            <a:miter lim="800000"/>
          </a:ln>
        </p:spPr>
        <p:txBody>
          <a:bodyPr>
            <a:spAutoFit/>
          </a:bodyPr>
          <a:lstStyle/>
          <a:p>
            <a:pPr eaLnBrk="0" hangingPunct="0">
              <a:spcBef>
                <a:spcPct val="50000"/>
              </a:spcBef>
            </a:pPr>
            <a:r>
              <a:rPr lang="en-US" sz="3600" b="1">
                <a:solidFill>
                  <a:srgbClr val="0000CC"/>
                </a:solidFill>
              </a:rPr>
              <a:t>Vườn quốc gia Bạch Mã là khu bảo vệ và phát triển các mẫu chuẩn động thực vật và các hệ sinh thái thuộc </a:t>
            </a:r>
            <a:r>
              <a:rPr lang="en-US" sz="3600" b="1">
                <a:solidFill>
                  <a:srgbClr val="FF0000"/>
                </a:solidFill>
              </a:rPr>
              <a:t>vùng chuyển tiếp khí hậu giữa miền Bắc và miền Nam Việt Nam.</a:t>
            </a:r>
            <a:r>
              <a:rPr lang="en-US" sz="3600">
                <a:solidFill>
                  <a:srgbClr val="FF0000"/>
                </a:solidFil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Đóng"/>
          <p:cNvPicPr>
            <a:picLocks noChangeAspect="1" noChangeArrowheads="1"/>
          </p:cNvPicPr>
          <p:nvPr/>
        </p:nvPicPr>
        <p:blipFill>
          <a:blip r:embed="rId3" r:link="rId4"/>
          <a:srcRect/>
          <a:stretch>
            <a:fillRect/>
          </a:stretch>
        </p:blipFill>
        <p:spPr bwMode="auto">
          <a:xfrm>
            <a:off x="228600" y="228600"/>
            <a:ext cx="8839200" cy="6477000"/>
          </a:xfrm>
          <a:prstGeom prst="rect">
            <a:avLst/>
          </a:prstGeom>
          <a:noFill/>
          <a:ln w="9525">
            <a:noFill/>
            <a:miter lim="800000"/>
            <a:headEnd/>
            <a:tailEnd/>
          </a:ln>
        </p:spPr>
      </p:pic>
      <p:sp>
        <p:nvSpPr>
          <p:cNvPr id="33795" name="Text Box 3"/>
          <p:cNvSpPr txBox="1">
            <a:spLocks noChangeArrowheads="1"/>
          </p:cNvSpPr>
          <p:nvPr/>
        </p:nvSpPr>
        <p:spPr bwMode="auto">
          <a:xfrm>
            <a:off x="304800" y="6172200"/>
            <a:ext cx="5334000" cy="523875"/>
          </a:xfrm>
          <a:prstGeom prst="rect">
            <a:avLst/>
          </a:prstGeom>
          <a:noFill/>
          <a:ln w="9525">
            <a:noFill/>
            <a:miter lim="800000"/>
          </a:ln>
          <a:effectLst/>
        </p:spPr>
        <p:txBody>
          <a:bodyPr>
            <a:spAutoFit/>
          </a:bodyPr>
          <a:lstStyle/>
          <a:p>
            <a:pPr eaLnBrk="0" hangingPunct="0">
              <a:spcBef>
                <a:spcPct val="50000"/>
              </a:spcBef>
              <a:defRPr/>
            </a:pPr>
            <a:r>
              <a:rPr lang="en-US" sz="2800" b="1" dirty="0" err="1">
                <a:solidFill>
                  <a:srgbClr val="FFFF00"/>
                </a:solidFill>
                <a:effectLst>
                  <a:outerShdw blurRad="38100" dist="38100" dir="2700000" algn="tl">
                    <a:srgbClr val="C0C0C0"/>
                  </a:outerShdw>
                </a:effectLst>
                <a:latin typeface="Arial" panose="020B0604020202020204"/>
              </a:rPr>
              <a:t>Đường</a:t>
            </a:r>
            <a:r>
              <a:rPr lang="en-US" sz="2800" b="1" dirty="0">
                <a:solidFill>
                  <a:srgbClr val="FFFF00"/>
                </a:solidFill>
                <a:effectLst>
                  <a:outerShdw blurRad="38100" dist="38100" dir="2700000" algn="tl">
                    <a:srgbClr val="C0C0C0"/>
                  </a:outerShdw>
                </a:effectLst>
                <a:latin typeface="Arial" panose="020B0604020202020204"/>
              </a:rPr>
              <a:t> </a:t>
            </a:r>
            <a:r>
              <a:rPr lang="en-US" sz="2800" b="1" dirty="0" err="1">
                <a:solidFill>
                  <a:srgbClr val="FFFF00"/>
                </a:solidFill>
                <a:effectLst>
                  <a:outerShdw blurRad="38100" dist="38100" dir="2700000" algn="tl">
                    <a:srgbClr val="C0C0C0"/>
                  </a:outerShdw>
                </a:effectLst>
                <a:latin typeface="Arial" panose="020B0604020202020204"/>
              </a:rPr>
              <a:t>lên</a:t>
            </a:r>
            <a:r>
              <a:rPr lang="en-US" sz="2800" b="1" dirty="0">
                <a:solidFill>
                  <a:srgbClr val="FFFF00"/>
                </a:solidFill>
                <a:effectLst>
                  <a:outerShdw blurRad="38100" dist="38100" dir="2700000" algn="tl">
                    <a:srgbClr val="C0C0C0"/>
                  </a:outerShdw>
                </a:effectLst>
                <a:latin typeface="Arial" panose="020B0604020202020204"/>
              </a:rPr>
              <a:t>  V QG  </a:t>
            </a:r>
            <a:r>
              <a:rPr lang="en-US" sz="2800" b="1" dirty="0" err="1">
                <a:solidFill>
                  <a:srgbClr val="FFFF00"/>
                </a:solidFill>
                <a:effectLst>
                  <a:outerShdw blurRad="38100" dist="38100" dir="2700000" algn="tl">
                    <a:srgbClr val="C0C0C0"/>
                  </a:outerShdw>
                </a:effectLst>
                <a:latin typeface="Arial" panose="020B0604020202020204"/>
              </a:rPr>
              <a:t>Bạch</a:t>
            </a:r>
            <a:r>
              <a:rPr lang="en-US" sz="2800" b="1" dirty="0">
                <a:solidFill>
                  <a:srgbClr val="FFFF00"/>
                </a:solidFill>
                <a:effectLst>
                  <a:outerShdw blurRad="38100" dist="38100" dir="2700000" algn="tl">
                    <a:srgbClr val="C0C0C0"/>
                  </a:outerShdw>
                </a:effectLst>
                <a:latin typeface="Arial" panose="020B0604020202020204"/>
              </a:rPr>
              <a:t> </a:t>
            </a:r>
            <a:r>
              <a:rPr lang="en-US" sz="2800" b="1" dirty="0" err="1">
                <a:solidFill>
                  <a:srgbClr val="FFFF00"/>
                </a:solidFill>
                <a:effectLst>
                  <a:outerShdw blurRad="38100" dist="38100" dir="2700000" algn="tl">
                    <a:srgbClr val="C0C0C0"/>
                  </a:outerShdw>
                </a:effectLst>
                <a:latin typeface="Arial" panose="020B0604020202020204"/>
              </a:rPr>
              <a:t>Mã</a:t>
            </a:r>
            <a:r>
              <a:rPr lang="en-US" sz="2800" b="1" dirty="0">
                <a:solidFill>
                  <a:srgbClr val="FFFF00"/>
                </a:solidFill>
                <a:effectLst>
                  <a:outerShdw blurRad="38100" dist="38100" dir="2700000" algn="tl">
                    <a:srgbClr val="C0C0C0"/>
                  </a:outerShdw>
                </a:effectLst>
                <a:latin typeface="Arial" panose="020B0604020202020204"/>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0-#ppt_w/2"/>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m1"/>
          <p:cNvPicPr>
            <a:picLocks noChangeAspect="1" noChangeArrowheads="1"/>
          </p:cNvPicPr>
          <p:nvPr/>
        </p:nvPicPr>
        <p:blipFill>
          <a:blip r:embed="rId3"/>
          <a:srcRect/>
          <a:stretch>
            <a:fillRect/>
          </a:stretch>
        </p:blipFill>
        <p:spPr bwMode="auto">
          <a:xfrm>
            <a:off x="93663" y="2438400"/>
            <a:ext cx="4783137" cy="4343400"/>
          </a:xfrm>
          <a:prstGeom prst="rect">
            <a:avLst/>
          </a:prstGeom>
          <a:noFill/>
          <a:ln w="9525">
            <a:noFill/>
            <a:miter lim="800000"/>
            <a:headEnd/>
            <a:tailEnd/>
          </a:ln>
        </p:spPr>
      </p:pic>
      <p:sp>
        <p:nvSpPr>
          <p:cNvPr id="35843" name="Text Box 3"/>
          <p:cNvSpPr txBox="1">
            <a:spLocks noChangeArrowheads="1"/>
          </p:cNvSpPr>
          <p:nvPr/>
        </p:nvSpPr>
        <p:spPr bwMode="auto">
          <a:xfrm>
            <a:off x="0" y="0"/>
            <a:ext cx="8915400" cy="2246313"/>
          </a:xfrm>
          <a:prstGeom prst="rect">
            <a:avLst/>
          </a:prstGeom>
          <a:noFill/>
          <a:ln w="9525">
            <a:noFill/>
            <a:miter lim="800000"/>
          </a:ln>
        </p:spPr>
        <p:txBody>
          <a:bodyPr>
            <a:spAutoFit/>
          </a:bodyPr>
          <a:lstStyle/>
          <a:p>
            <a:pPr eaLnBrk="0" hangingPunct="0">
              <a:spcBef>
                <a:spcPct val="50000"/>
              </a:spcBef>
            </a:pPr>
            <a:r>
              <a:rPr lang="en-US" sz="2800" b="1">
                <a:solidFill>
                  <a:srgbClr val="0000CC"/>
                </a:solidFill>
              </a:rPr>
              <a:t>Hằng năm Bạch Mã vẫn đón khoảng 15.000 du khách. Họ đến Bạch Mã để tận hưởng không khí trong lành, được xem sự đa dạng sinh thái với sự hiện diện của những loài thú hoang, chim muông quý hiếm đang còn lại ở nơi đây. </a:t>
            </a:r>
          </a:p>
        </p:txBody>
      </p:sp>
      <p:sp>
        <p:nvSpPr>
          <p:cNvPr id="22532" name="Rectangle 4"/>
          <p:cNvSpPr>
            <a:spLocks noChangeArrowheads="1"/>
          </p:cNvSpPr>
          <p:nvPr/>
        </p:nvSpPr>
        <p:spPr bwMode="auto">
          <a:xfrm>
            <a:off x="3619500" y="571500"/>
            <a:ext cx="184150" cy="584200"/>
          </a:xfrm>
          <a:prstGeom prst="rect">
            <a:avLst/>
          </a:prstGeom>
          <a:noFill/>
          <a:ln w="9525">
            <a:noFill/>
            <a:miter lim="800000"/>
          </a:ln>
        </p:spPr>
        <p:txBody>
          <a:bodyPr wrap="none" anchor="ctr">
            <a:spAutoFit/>
          </a:bodyPr>
          <a:lstStyle/>
          <a:p>
            <a:endParaRPr lang="en-US"/>
          </a:p>
        </p:txBody>
      </p:sp>
      <p:pic>
        <p:nvPicPr>
          <p:cNvPr id="22533" name="Picture 5" descr="ảnh"/>
          <p:cNvPicPr>
            <a:picLocks noChangeAspect="1" noChangeArrowheads="1"/>
          </p:cNvPicPr>
          <p:nvPr/>
        </p:nvPicPr>
        <p:blipFill>
          <a:blip r:embed="rId4" r:link="rId5"/>
          <a:srcRect/>
          <a:stretch>
            <a:fillRect/>
          </a:stretch>
        </p:blipFill>
        <p:spPr bwMode="auto">
          <a:xfrm>
            <a:off x="5029200" y="2438400"/>
            <a:ext cx="4114800" cy="3549650"/>
          </a:xfrm>
          <a:prstGeom prst="rect">
            <a:avLst/>
          </a:prstGeom>
          <a:noFill/>
          <a:ln w="9525">
            <a:noFill/>
            <a:miter lim="800000"/>
            <a:headEnd/>
            <a:tailEnd/>
          </a:ln>
        </p:spPr>
      </p:pic>
      <p:sp>
        <p:nvSpPr>
          <p:cNvPr id="22534" name="Text Box 13"/>
          <p:cNvSpPr txBox="1">
            <a:spLocks noChangeArrowheads="1"/>
          </p:cNvSpPr>
          <p:nvPr/>
        </p:nvSpPr>
        <p:spPr bwMode="auto">
          <a:xfrm>
            <a:off x="5181600" y="5911850"/>
            <a:ext cx="3810000" cy="946150"/>
          </a:xfrm>
          <a:prstGeom prst="rect">
            <a:avLst/>
          </a:prstGeom>
          <a:noFill/>
          <a:ln w="9525">
            <a:noFill/>
            <a:miter lim="800000"/>
          </a:ln>
        </p:spPr>
        <p:txBody>
          <a:bodyPr>
            <a:spAutoFit/>
          </a:bodyPr>
          <a:lstStyle/>
          <a:p>
            <a:pPr eaLnBrk="0" hangingPunct="0">
              <a:spcBef>
                <a:spcPct val="50000"/>
              </a:spcBef>
            </a:pPr>
            <a:r>
              <a:rPr lang="en-US" sz="2800" b="1">
                <a:solidFill>
                  <a:srgbClr val="0000CC"/>
                </a:solidFill>
              </a:rPr>
              <a:t>Vườn quốc gia Bạch Mã. Ảnh:</a:t>
            </a:r>
            <a:r>
              <a:rPr lang="en-US" sz="2800" b="1" i="1">
                <a:solidFill>
                  <a:srgbClr val="0000CC"/>
                </a:solidFill>
              </a:rPr>
              <a:t> Lao Động.</a:t>
            </a:r>
            <a:r>
              <a:rPr lang="en-US" sz="2800" b="1">
                <a:solidFill>
                  <a:srgbClr val="0000CC"/>
                </a:solidFill>
              </a:rPr>
              <a:t> </a:t>
            </a:r>
          </a:p>
        </p:txBody>
      </p:sp>
      <p:sp>
        <p:nvSpPr>
          <p:cNvPr id="22535" name="AutoShape 14">
            <a:hlinkClick r:id="rId6" action="ppaction://hlinksldjump" highlightClick="1"/>
          </p:cNvPr>
          <p:cNvSpPr>
            <a:spLocks noChangeArrowheads="1"/>
          </p:cNvSpPr>
          <p:nvPr/>
        </p:nvSpPr>
        <p:spPr bwMode="auto">
          <a:xfrm>
            <a:off x="0" y="0"/>
            <a:ext cx="228600" cy="381000"/>
          </a:xfrm>
          <a:prstGeom prst="actionButtonBackPrevious">
            <a:avLst/>
          </a:prstGeom>
          <a:gradFill rotWithShape="1">
            <a:gsLst>
              <a:gs pos="0">
                <a:schemeClr val="accent1"/>
              </a:gs>
              <a:gs pos="100000">
                <a:schemeClr val="bg1"/>
              </a:gs>
            </a:gsLst>
            <a:lin ang="5400000" scaled="1"/>
          </a:gradFill>
          <a:ln w="9525">
            <a:noFill/>
            <a:miter lim="800000"/>
          </a:ln>
        </p:spPr>
        <p:txBody>
          <a:bodyPr wrap="none" anchor="ct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6149" name="PhotoImpact" r:id="rId4" imgW="7353300" imgH="9525000" progId="PI3.Image">
                  <p:embed/>
                </p:oleObj>
              </mc:Choice>
              <mc:Fallback>
                <p:oleObj name="PhotoImpact" r:id="rId4" imgW="7353300" imgH="9525000" progId="PI3.Image">
                  <p:embed/>
                  <p:pic>
                    <p:nvPicPr>
                      <p:cNvPr id="0" name="Object 2"/>
                      <p:cNvPicPr>
                        <a:picLocks noChangeAspect="1"/>
                      </p:cNvPicPr>
                      <p:nvPr/>
                    </p:nvPicPr>
                    <p:blipFill>
                      <a:blip r:embed="rId5"/>
                      <a:stretch>
                        <a:fillRect/>
                      </a:stretch>
                    </p:blipFill>
                    <p:spPr>
                      <a:xfrm>
                        <a:off x="38496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sp>
        <p:nvSpPr>
          <p:cNvPr id="37891" name="Rectangle 3"/>
          <p:cNvSpPr>
            <a:spLocks noGrp="1" noChangeArrowheads="1"/>
          </p:cNvSpPr>
          <p:nvPr>
            <p:ph type="title"/>
          </p:nvPr>
        </p:nvSpPr>
        <p:spPr>
          <a:xfrm>
            <a:off x="228600" y="2819400"/>
            <a:ext cx="3657600" cy="1143000"/>
          </a:xfrm>
        </p:spPr>
        <p:txBody>
          <a:bodyPr/>
          <a:lstStyle/>
          <a:p>
            <a:pPr algn="l" eaLnBrk="1" hangingPunct="1"/>
            <a:r>
              <a:rPr lang="en-US" sz="2400" b="1" smtClean="0">
                <a:solidFill>
                  <a:schemeClr val="tx1"/>
                </a:solidFill>
              </a:rPr>
              <a:t>Ở miền Bắc</a:t>
            </a:r>
            <a:r>
              <a:rPr lang="en-US" sz="2400" b="1" smtClean="0"/>
              <a:t>, ứng với hai mùa gió là mùa hạ và mùa đông. </a:t>
            </a:r>
            <a:br>
              <a:rPr lang="en-US" sz="2400" b="1" smtClean="0"/>
            </a:br>
            <a:r>
              <a:rPr lang="en-US" sz="2400" b="1" smtClean="0"/>
              <a:t>Mùa hạ trời nóng và có nhiều mưa. </a:t>
            </a:r>
            <a:br>
              <a:rPr lang="en-US" sz="2400" b="1" smtClean="0"/>
            </a:br>
            <a:r>
              <a:rPr lang="en-US" sz="2400" b="1" smtClean="0">
                <a:solidFill>
                  <a:srgbClr val="FF0000"/>
                </a:solidFill>
              </a:rPr>
              <a:t>Mùa đông lạnh và ít mưa</a:t>
            </a:r>
            <a:r>
              <a:rPr lang="en-US" sz="2400" b="1" smtClean="0"/>
              <a:t>. </a:t>
            </a:r>
            <a:br>
              <a:rPr lang="en-US" sz="2400" b="1" smtClean="0"/>
            </a:br>
            <a:r>
              <a:rPr lang="en-US" sz="2400" b="1" smtClean="0">
                <a:solidFill>
                  <a:srgbClr val="0000CC"/>
                </a:solidFill>
              </a:rPr>
              <a:t>Giữa hai mùa là những thời kỳ chuyển tiếp, quen gọi là mùa xuân và mùa thu.</a:t>
            </a:r>
            <a:br>
              <a:rPr lang="en-US" sz="2400" b="1" smtClean="0">
                <a:solidFill>
                  <a:srgbClr val="0000CC"/>
                </a:solidFill>
              </a:rPr>
            </a:br>
            <a:r>
              <a:rPr lang="en-US" sz="2400" b="1" smtClean="0"/>
              <a:t> Mùa xuân có mưa phùn ẩm ướt; mùa thu trời se lạnh, khô hanh.</a:t>
            </a:r>
          </a:p>
        </p:txBody>
      </p:sp>
      <p:graphicFrame>
        <p:nvGraphicFramePr>
          <p:cNvPr id="6147"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6150" name="PhotoImpact" r:id="rId6" imgW="7353300" imgH="9525000" progId="PI3.Image">
                  <p:embed/>
                </p:oleObj>
              </mc:Choice>
              <mc:Fallback>
                <p:oleObj name="PhotoImpact" r:id="rId6" imgW="7353300" imgH="9525000" progId="PI3.Image">
                  <p:embed/>
                  <p:pic>
                    <p:nvPicPr>
                      <p:cNvPr id="0" name="Object 4"/>
                      <p:cNvPicPr>
                        <a:picLocks noChangeAspect="1"/>
                      </p:cNvPicPr>
                      <p:nvPr/>
                    </p:nvPicPr>
                    <p:blipFill>
                      <a:blip r:embed="rId5"/>
                      <a:stretch>
                        <a:fillRect/>
                      </a:stretch>
                    </p:blipFill>
                    <p:spPr>
                      <a:xfrm>
                        <a:off x="38496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pic>
        <p:nvPicPr>
          <p:cNvPr id="37893" name="Picture 5" descr="rut 1"/>
          <p:cNvPicPr>
            <a:picLocks noChangeAspect="1" noChangeArrowheads="1"/>
          </p:cNvPicPr>
          <p:nvPr/>
        </p:nvPicPr>
        <p:blipFill>
          <a:blip r:embed="rId7"/>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37894" name="Picture 6" descr="rut 1"/>
          <p:cNvPicPr>
            <a:picLocks noChangeAspect="1" noChangeArrowheads="1"/>
          </p:cNvPicPr>
          <p:nvPr/>
        </p:nvPicPr>
        <p:blipFill>
          <a:blip r:embed="rId7"/>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37895" name="Picture 7" descr="rut 1"/>
          <p:cNvPicPr>
            <a:picLocks noChangeAspect="1" noChangeArrowheads="1"/>
          </p:cNvPicPr>
          <p:nvPr/>
        </p:nvPicPr>
        <p:blipFill>
          <a:blip r:embed="rId7"/>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37896" name="Picture 8" descr="muiten_5"/>
          <p:cNvPicPr>
            <a:picLocks noChangeAspect="1" noChangeArrowheads="1"/>
          </p:cNvPicPr>
          <p:nvPr/>
        </p:nvPicPr>
        <p:blipFill>
          <a:blip r:embed="rId8"/>
          <a:srcRect/>
          <a:stretch>
            <a:fillRect/>
          </a:stretch>
        </p:blipFill>
        <p:spPr bwMode="auto">
          <a:xfrm>
            <a:off x="4495800" y="2286000"/>
            <a:ext cx="685800" cy="382588"/>
          </a:xfrm>
          <a:prstGeom prst="rect">
            <a:avLst/>
          </a:prstGeom>
          <a:noFill/>
          <a:ln w="9525">
            <a:noFill/>
            <a:miter lim="800000"/>
            <a:headEnd/>
            <a:tailEnd/>
          </a:ln>
        </p:spPr>
      </p:pic>
      <p:pic>
        <p:nvPicPr>
          <p:cNvPr id="37897" name="Picture 9" descr="muiten_5"/>
          <p:cNvPicPr>
            <a:picLocks noChangeAspect="1" noChangeArrowheads="1"/>
          </p:cNvPicPr>
          <p:nvPr/>
        </p:nvPicPr>
        <p:blipFill>
          <a:blip r:embed="rId8"/>
          <a:srcRect/>
          <a:stretch>
            <a:fillRect/>
          </a:stretch>
        </p:blipFill>
        <p:spPr bwMode="auto">
          <a:xfrm>
            <a:off x="3810000" y="1219200"/>
            <a:ext cx="685800" cy="382588"/>
          </a:xfrm>
          <a:prstGeom prst="rect">
            <a:avLst/>
          </a:prstGeom>
          <a:noFill/>
          <a:ln w="9525">
            <a:noFill/>
            <a:miter lim="800000"/>
            <a:headEnd/>
            <a:tailEnd/>
          </a:ln>
        </p:spPr>
      </p:pic>
      <p:pic>
        <p:nvPicPr>
          <p:cNvPr id="37898" name="Picture 10" descr="muiten_5"/>
          <p:cNvPicPr>
            <a:picLocks noChangeAspect="1" noChangeArrowheads="1"/>
          </p:cNvPicPr>
          <p:nvPr/>
        </p:nvPicPr>
        <p:blipFill>
          <a:blip r:embed="rId9"/>
          <a:srcRect/>
          <a:stretch>
            <a:fillRect/>
          </a:stretch>
        </p:blipFill>
        <p:spPr bwMode="auto">
          <a:xfrm>
            <a:off x="6096000" y="1295400"/>
            <a:ext cx="685800" cy="382588"/>
          </a:xfrm>
          <a:prstGeom prst="rect">
            <a:avLst/>
          </a:prstGeom>
          <a:noFill/>
          <a:ln w="9525">
            <a:noFill/>
            <a:miter lim="800000"/>
            <a:headEnd/>
            <a:tailEnd/>
          </a:ln>
        </p:spPr>
      </p:pic>
      <p:pic>
        <p:nvPicPr>
          <p:cNvPr id="37899" name="Picture 11" descr="muiten_5"/>
          <p:cNvPicPr>
            <a:picLocks noChangeAspect="1" noChangeArrowheads="1"/>
          </p:cNvPicPr>
          <p:nvPr/>
        </p:nvPicPr>
        <p:blipFill>
          <a:blip r:embed="rId8"/>
          <a:srcRect/>
          <a:stretch>
            <a:fillRect/>
          </a:stretch>
        </p:blipFill>
        <p:spPr bwMode="auto">
          <a:xfrm rot="567740" flipH="1">
            <a:off x="5867400" y="1752600"/>
            <a:ext cx="685800" cy="382588"/>
          </a:xfrm>
          <a:prstGeom prst="rect">
            <a:avLst/>
          </a:prstGeom>
          <a:noFill/>
          <a:ln w="9525">
            <a:noFill/>
            <a:miter lim="800000"/>
            <a:headEnd/>
            <a:tailEnd/>
          </a:ln>
        </p:spPr>
      </p:pic>
      <p:pic>
        <p:nvPicPr>
          <p:cNvPr id="37900" name="Picture 12" descr="muiten_5"/>
          <p:cNvPicPr>
            <a:picLocks noChangeAspect="1" noChangeArrowheads="1"/>
          </p:cNvPicPr>
          <p:nvPr/>
        </p:nvPicPr>
        <p:blipFill>
          <a:blip r:embed="rId8"/>
          <a:srcRect/>
          <a:stretch>
            <a:fillRect/>
          </a:stretch>
        </p:blipFill>
        <p:spPr bwMode="auto">
          <a:xfrm>
            <a:off x="4648200" y="2438400"/>
            <a:ext cx="685800" cy="382588"/>
          </a:xfrm>
          <a:prstGeom prst="rect">
            <a:avLst/>
          </a:prstGeom>
          <a:noFill/>
          <a:ln w="9525">
            <a:noFill/>
            <a:miter lim="800000"/>
            <a:headEnd/>
            <a:tailEnd/>
          </a:ln>
        </p:spPr>
      </p:pic>
      <p:pic>
        <p:nvPicPr>
          <p:cNvPr id="37901" name="Picture 13" descr="muiten_5"/>
          <p:cNvPicPr>
            <a:picLocks noChangeAspect="1" noChangeArrowheads="1"/>
          </p:cNvPicPr>
          <p:nvPr/>
        </p:nvPicPr>
        <p:blipFill>
          <a:blip r:embed="rId8"/>
          <a:srcRect/>
          <a:stretch>
            <a:fillRect/>
          </a:stretch>
        </p:blipFill>
        <p:spPr bwMode="auto">
          <a:xfrm>
            <a:off x="3962400" y="1371600"/>
            <a:ext cx="685800" cy="382588"/>
          </a:xfrm>
          <a:prstGeom prst="rect">
            <a:avLst/>
          </a:prstGeom>
          <a:noFill/>
          <a:ln w="9525">
            <a:noFill/>
            <a:miter lim="800000"/>
            <a:headEnd/>
            <a:tailEnd/>
          </a:ln>
        </p:spPr>
      </p:pic>
      <p:pic>
        <p:nvPicPr>
          <p:cNvPr id="37902" name="Picture 14" descr="muiten_5"/>
          <p:cNvPicPr>
            <a:picLocks noChangeAspect="1" noChangeArrowheads="1"/>
          </p:cNvPicPr>
          <p:nvPr/>
        </p:nvPicPr>
        <p:blipFill>
          <a:blip r:embed="rId9"/>
          <a:srcRect/>
          <a:stretch>
            <a:fillRect/>
          </a:stretch>
        </p:blipFill>
        <p:spPr bwMode="auto">
          <a:xfrm>
            <a:off x="6248400" y="1447800"/>
            <a:ext cx="685800" cy="382588"/>
          </a:xfrm>
          <a:prstGeom prst="rect">
            <a:avLst/>
          </a:prstGeom>
          <a:noFill/>
          <a:ln w="9525">
            <a:noFill/>
            <a:miter lim="800000"/>
            <a:headEnd/>
            <a:tailEnd/>
          </a:ln>
        </p:spPr>
      </p:pic>
      <p:pic>
        <p:nvPicPr>
          <p:cNvPr id="37903" name="Picture 15" descr="muiten_5"/>
          <p:cNvPicPr>
            <a:picLocks noChangeAspect="1" noChangeArrowheads="1"/>
          </p:cNvPicPr>
          <p:nvPr/>
        </p:nvPicPr>
        <p:blipFill>
          <a:blip r:embed="rId8"/>
          <a:srcRect/>
          <a:stretch>
            <a:fillRect/>
          </a:stretch>
        </p:blipFill>
        <p:spPr bwMode="auto">
          <a:xfrm rot="567740" flipH="1">
            <a:off x="6019800" y="19050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891"/>
                                        </p:tgtEl>
                                        <p:attrNameLst>
                                          <p:attrName>style.visibility</p:attrName>
                                        </p:attrNameLst>
                                      </p:cBhvr>
                                      <p:to>
                                        <p:strVal val="visible"/>
                                      </p:to>
                                    </p:set>
                                    <p:anim calcmode="discrete" valueType="clr">
                                      <p:cBhvr override="childStyle">
                                        <p:cTn id="7" dur="80"/>
                                        <p:tgtEl>
                                          <p:spTgt spid="378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91"/>
                                        </p:tgtEl>
                                        <p:attrNameLst>
                                          <p:attrName>fillcolor</p:attrName>
                                        </p:attrNameLst>
                                      </p:cBhvr>
                                      <p:tavLst>
                                        <p:tav tm="0">
                                          <p:val>
                                            <p:clrVal>
                                              <a:schemeClr val="accent2"/>
                                            </p:clrVal>
                                          </p:val>
                                        </p:tav>
                                        <p:tav tm="50000">
                                          <p:val>
                                            <p:clrVal>
                                              <a:schemeClr val="hlink"/>
                                            </p:clrVal>
                                          </p:val>
                                        </p:tav>
                                      </p:tavLst>
                                    </p:anim>
                                    <p:set>
                                      <p:cBhvr>
                                        <p:cTn id="9" dur="80"/>
                                        <p:tgtEl>
                                          <p:spTgt spid="37891"/>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strips(upRight)">
                                      <p:cBhvr>
                                        <p:cTn id="12" dur="2000"/>
                                        <p:tgtEl>
                                          <p:spTgt spid="37896"/>
                                        </p:tgtEl>
                                      </p:cBhvr>
                                    </p:animEffect>
                                  </p:childTnLst>
                                </p:cTn>
                              </p:par>
                              <p:par>
                                <p:cTn id="13" presetID="18" presetClass="entr" presetSubtype="3" fill="hold" nodeType="withEffect">
                                  <p:stCondLst>
                                    <p:cond delay="0"/>
                                  </p:stCondLst>
                                  <p:childTnLst>
                                    <p:set>
                                      <p:cBhvr>
                                        <p:cTn id="14" dur="1" fill="hold">
                                          <p:stCondLst>
                                            <p:cond delay="0"/>
                                          </p:stCondLst>
                                        </p:cTn>
                                        <p:tgtEl>
                                          <p:spTgt spid="37897"/>
                                        </p:tgtEl>
                                        <p:attrNameLst>
                                          <p:attrName>style.visibility</p:attrName>
                                        </p:attrNameLst>
                                      </p:cBhvr>
                                      <p:to>
                                        <p:strVal val="visible"/>
                                      </p:to>
                                    </p:set>
                                    <p:animEffect transition="in" filter="strips(upRight)">
                                      <p:cBhvr>
                                        <p:cTn id="15" dur="2000"/>
                                        <p:tgtEl>
                                          <p:spTgt spid="37897"/>
                                        </p:tgtEl>
                                      </p:cBhvr>
                                    </p:animEffect>
                                  </p:childTnLst>
                                </p:cTn>
                              </p:par>
                              <p:par>
                                <p:cTn id="16" presetID="18" presetClass="entr" presetSubtype="12" fill="hold" nodeType="withEffect">
                                  <p:stCondLst>
                                    <p:cond delay="0"/>
                                  </p:stCondLst>
                                  <p:childTnLst>
                                    <p:set>
                                      <p:cBhvr>
                                        <p:cTn id="17" dur="1" fill="hold">
                                          <p:stCondLst>
                                            <p:cond delay="0"/>
                                          </p:stCondLst>
                                        </p:cTn>
                                        <p:tgtEl>
                                          <p:spTgt spid="37898"/>
                                        </p:tgtEl>
                                        <p:attrNameLst>
                                          <p:attrName>style.visibility</p:attrName>
                                        </p:attrNameLst>
                                      </p:cBhvr>
                                      <p:to>
                                        <p:strVal val="visible"/>
                                      </p:to>
                                    </p:set>
                                    <p:animEffect transition="in" filter="strips(downLeft)">
                                      <p:cBhvr>
                                        <p:cTn id="18" dur="2000"/>
                                        <p:tgtEl>
                                          <p:spTgt spid="37898"/>
                                        </p:tgtEl>
                                      </p:cBhvr>
                                    </p:animEffect>
                                  </p:childTnLst>
                                </p:cTn>
                              </p:par>
                              <p:par>
                                <p:cTn id="19" presetID="18" presetClass="entr" presetSubtype="12" fill="hold" nodeType="withEffect">
                                  <p:stCondLst>
                                    <p:cond delay="0"/>
                                  </p:stCondLst>
                                  <p:childTnLst>
                                    <p:set>
                                      <p:cBhvr>
                                        <p:cTn id="20" dur="1" fill="hold">
                                          <p:stCondLst>
                                            <p:cond delay="0"/>
                                          </p:stCondLst>
                                        </p:cTn>
                                        <p:tgtEl>
                                          <p:spTgt spid="37899"/>
                                        </p:tgtEl>
                                        <p:attrNameLst>
                                          <p:attrName>style.visibility</p:attrName>
                                        </p:attrNameLst>
                                      </p:cBhvr>
                                      <p:to>
                                        <p:strVal val="visible"/>
                                      </p:to>
                                    </p:set>
                                    <p:animEffect transition="in" filter="strips(downLeft)">
                                      <p:cBhvr>
                                        <p:cTn id="21" dur="2000"/>
                                        <p:tgtEl>
                                          <p:spTgt spid="37899"/>
                                        </p:tgtEl>
                                      </p:cBhvr>
                                    </p:animEffect>
                                  </p:childTnLst>
                                </p:cTn>
                              </p:par>
                              <p:par>
                                <p:cTn id="22" presetID="18" presetClass="entr" presetSubtype="3" fill="hold" nodeType="withEffect">
                                  <p:stCondLst>
                                    <p:cond delay="0"/>
                                  </p:stCondLst>
                                  <p:childTnLst>
                                    <p:set>
                                      <p:cBhvr>
                                        <p:cTn id="23" dur="1" fill="hold">
                                          <p:stCondLst>
                                            <p:cond delay="0"/>
                                          </p:stCondLst>
                                        </p:cTn>
                                        <p:tgtEl>
                                          <p:spTgt spid="37900"/>
                                        </p:tgtEl>
                                        <p:attrNameLst>
                                          <p:attrName>style.visibility</p:attrName>
                                        </p:attrNameLst>
                                      </p:cBhvr>
                                      <p:to>
                                        <p:strVal val="visible"/>
                                      </p:to>
                                    </p:set>
                                    <p:animEffect transition="in" filter="strips(upRight)">
                                      <p:cBhvr>
                                        <p:cTn id="24" dur="2000"/>
                                        <p:tgtEl>
                                          <p:spTgt spid="37900"/>
                                        </p:tgtEl>
                                      </p:cBhvr>
                                    </p:animEffect>
                                  </p:childTnLst>
                                </p:cTn>
                              </p:par>
                              <p:par>
                                <p:cTn id="25" presetID="18" presetClass="entr" presetSubtype="3" fill="hold" nodeType="withEffect">
                                  <p:stCondLst>
                                    <p:cond delay="0"/>
                                  </p:stCondLst>
                                  <p:childTnLst>
                                    <p:set>
                                      <p:cBhvr>
                                        <p:cTn id="26" dur="1" fill="hold">
                                          <p:stCondLst>
                                            <p:cond delay="0"/>
                                          </p:stCondLst>
                                        </p:cTn>
                                        <p:tgtEl>
                                          <p:spTgt spid="37901"/>
                                        </p:tgtEl>
                                        <p:attrNameLst>
                                          <p:attrName>style.visibility</p:attrName>
                                        </p:attrNameLst>
                                      </p:cBhvr>
                                      <p:to>
                                        <p:strVal val="visible"/>
                                      </p:to>
                                    </p:set>
                                    <p:animEffect transition="in" filter="strips(upRight)">
                                      <p:cBhvr>
                                        <p:cTn id="27" dur="2000"/>
                                        <p:tgtEl>
                                          <p:spTgt spid="37901"/>
                                        </p:tgtEl>
                                      </p:cBhvr>
                                    </p:animEffect>
                                  </p:childTnLst>
                                </p:cTn>
                              </p:par>
                              <p:par>
                                <p:cTn id="28" presetID="18" presetClass="entr" presetSubtype="12" fill="hold" nodeType="withEffect">
                                  <p:stCondLst>
                                    <p:cond delay="0"/>
                                  </p:stCondLst>
                                  <p:childTnLst>
                                    <p:set>
                                      <p:cBhvr>
                                        <p:cTn id="29" dur="1" fill="hold">
                                          <p:stCondLst>
                                            <p:cond delay="0"/>
                                          </p:stCondLst>
                                        </p:cTn>
                                        <p:tgtEl>
                                          <p:spTgt spid="37902"/>
                                        </p:tgtEl>
                                        <p:attrNameLst>
                                          <p:attrName>style.visibility</p:attrName>
                                        </p:attrNameLst>
                                      </p:cBhvr>
                                      <p:to>
                                        <p:strVal val="visible"/>
                                      </p:to>
                                    </p:set>
                                    <p:animEffect transition="in" filter="strips(downLeft)">
                                      <p:cBhvr>
                                        <p:cTn id="30" dur="2000"/>
                                        <p:tgtEl>
                                          <p:spTgt spid="37902"/>
                                        </p:tgtEl>
                                      </p:cBhvr>
                                    </p:animEffect>
                                  </p:childTnLst>
                                </p:cTn>
                              </p:par>
                              <p:par>
                                <p:cTn id="31" presetID="18" presetClass="entr" presetSubtype="12" fill="hold" nodeType="withEffect">
                                  <p:stCondLst>
                                    <p:cond delay="0"/>
                                  </p:stCondLst>
                                  <p:childTnLst>
                                    <p:set>
                                      <p:cBhvr>
                                        <p:cTn id="32" dur="1" fill="hold">
                                          <p:stCondLst>
                                            <p:cond delay="0"/>
                                          </p:stCondLst>
                                        </p:cTn>
                                        <p:tgtEl>
                                          <p:spTgt spid="37903"/>
                                        </p:tgtEl>
                                        <p:attrNameLst>
                                          <p:attrName>style.visibility</p:attrName>
                                        </p:attrNameLst>
                                      </p:cBhvr>
                                      <p:to>
                                        <p:strVal val="visible"/>
                                      </p:to>
                                    </p:set>
                                    <p:animEffect transition="in" filter="strips(downLeft)">
                                      <p:cBhvr>
                                        <p:cTn id="33" dur="2000"/>
                                        <p:tgtEl>
                                          <p:spTgt spid="3790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37901"/>
                                        </p:tgtEl>
                                      </p:cBhvr>
                                    </p:animEffect>
                                    <p:set>
                                      <p:cBhvr>
                                        <p:cTn id="38" dur="1" fill="hold">
                                          <p:stCondLst>
                                            <p:cond delay="499"/>
                                          </p:stCondLst>
                                        </p:cTn>
                                        <p:tgtEl>
                                          <p:spTgt spid="3790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37897"/>
                                        </p:tgtEl>
                                      </p:cBhvr>
                                    </p:animEffect>
                                    <p:set>
                                      <p:cBhvr>
                                        <p:cTn id="41" dur="1" fill="hold">
                                          <p:stCondLst>
                                            <p:cond delay="499"/>
                                          </p:stCondLst>
                                        </p:cTn>
                                        <p:tgtEl>
                                          <p:spTgt spid="37897"/>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37902"/>
                                        </p:tgtEl>
                                      </p:cBhvr>
                                    </p:animEffect>
                                    <p:set>
                                      <p:cBhvr>
                                        <p:cTn id="44" dur="1" fill="hold">
                                          <p:stCondLst>
                                            <p:cond delay="499"/>
                                          </p:stCondLst>
                                        </p:cTn>
                                        <p:tgtEl>
                                          <p:spTgt spid="37902"/>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37898"/>
                                        </p:tgtEl>
                                      </p:cBhvr>
                                    </p:animEffect>
                                    <p:set>
                                      <p:cBhvr>
                                        <p:cTn id="47" dur="1" fill="hold">
                                          <p:stCondLst>
                                            <p:cond delay="499"/>
                                          </p:stCondLst>
                                        </p:cTn>
                                        <p:tgtEl>
                                          <p:spTgt spid="37898"/>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37903"/>
                                        </p:tgtEl>
                                      </p:cBhvr>
                                    </p:animEffect>
                                    <p:set>
                                      <p:cBhvr>
                                        <p:cTn id="50" dur="1" fill="hold">
                                          <p:stCondLst>
                                            <p:cond delay="499"/>
                                          </p:stCondLst>
                                        </p:cTn>
                                        <p:tgtEl>
                                          <p:spTgt spid="37903"/>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37899"/>
                                        </p:tgtEl>
                                      </p:cBhvr>
                                    </p:animEffect>
                                    <p:set>
                                      <p:cBhvr>
                                        <p:cTn id="53" dur="1" fill="hold">
                                          <p:stCondLst>
                                            <p:cond delay="499"/>
                                          </p:stCondLst>
                                        </p:cTn>
                                        <p:tgtEl>
                                          <p:spTgt spid="37899"/>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37896"/>
                                        </p:tgtEl>
                                      </p:cBhvr>
                                    </p:animEffect>
                                    <p:set>
                                      <p:cBhvr>
                                        <p:cTn id="56" dur="1" fill="hold">
                                          <p:stCondLst>
                                            <p:cond delay="499"/>
                                          </p:stCondLst>
                                        </p:cTn>
                                        <p:tgtEl>
                                          <p:spTgt spid="37896"/>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37900"/>
                                        </p:tgtEl>
                                      </p:cBhvr>
                                    </p:animEffect>
                                    <p:set>
                                      <p:cBhvr>
                                        <p:cTn id="59" dur="1" fill="hold">
                                          <p:stCondLst>
                                            <p:cond delay="499"/>
                                          </p:stCondLst>
                                        </p:cTn>
                                        <p:tgtEl>
                                          <p:spTgt spid="37900"/>
                                        </p:tgtEl>
                                        <p:attrNameLst>
                                          <p:attrName>style.visibility</p:attrName>
                                        </p:attrNameLst>
                                      </p:cBhvr>
                                      <p:to>
                                        <p:strVal val="hidden"/>
                                      </p:to>
                                    </p:set>
                                  </p:childTnLst>
                                </p:cTn>
                              </p:par>
                            </p:childTnLst>
                          </p:cTn>
                        </p:par>
                        <p:par>
                          <p:cTn id="60" fill="hold">
                            <p:stCondLst>
                              <p:cond delay="500"/>
                            </p:stCondLst>
                            <p:childTnLst>
                              <p:par>
                                <p:cTn id="61" presetID="18" presetClass="entr" presetSubtype="12" fill="hold" nodeType="afterEffect">
                                  <p:stCondLst>
                                    <p:cond delay="0"/>
                                  </p:stCondLst>
                                  <p:childTnLst>
                                    <p:set>
                                      <p:cBhvr>
                                        <p:cTn id="62" dur="1" fill="hold">
                                          <p:stCondLst>
                                            <p:cond delay="0"/>
                                          </p:stCondLst>
                                        </p:cTn>
                                        <p:tgtEl>
                                          <p:spTgt spid="37893"/>
                                        </p:tgtEl>
                                        <p:attrNameLst>
                                          <p:attrName>style.visibility</p:attrName>
                                        </p:attrNameLst>
                                      </p:cBhvr>
                                      <p:to>
                                        <p:strVal val="visible"/>
                                      </p:to>
                                    </p:set>
                                    <p:animEffect transition="in" filter="strips(downLeft)">
                                      <p:cBhvr>
                                        <p:cTn id="63" dur="1000"/>
                                        <p:tgtEl>
                                          <p:spTgt spid="37893"/>
                                        </p:tgtEl>
                                      </p:cBhvr>
                                    </p:animEffect>
                                  </p:childTnLst>
                                </p:cTn>
                              </p:par>
                            </p:childTnLst>
                          </p:cTn>
                        </p:par>
                        <p:par>
                          <p:cTn id="64" fill="hold">
                            <p:stCondLst>
                              <p:cond delay="1500"/>
                            </p:stCondLst>
                            <p:childTnLst>
                              <p:par>
                                <p:cTn id="65" presetID="18" presetClass="entr" presetSubtype="12" fill="hold" nodeType="afterEffect">
                                  <p:stCondLst>
                                    <p:cond delay="0"/>
                                  </p:stCondLst>
                                  <p:childTnLst>
                                    <p:set>
                                      <p:cBhvr>
                                        <p:cTn id="66" dur="1" fill="hold">
                                          <p:stCondLst>
                                            <p:cond delay="0"/>
                                          </p:stCondLst>
                                        </p:cTn>
                                        <p:tgtEl>
                                          <p:spTgt spid="37894"/>
                                        </p:tgtEl>
                                        <p:attrNameLst>
                                          <p:attrName>style.visibility</p:attrName>
                                        </p:attrNameLst>
                                      </p:cBhvr>
                                      <p:to>
                                        <p:strVal val="visible"/>
                                      </p:to>
                                    </p:set>
                                    <p:animEffect transition="in" filter="strips(downLeft)">
                                      <p:cBhvr>
                                        <p:cTn id="67" dur="1000"/>
                                        <p:tgtEl>
                                          <p:spTgt spid="37894"/>
                                        </p:tgtEl>
                                      </p:cBhvr>
                                    </p:animEffect>
                                  </p:childTnLst>
                                </p:cTn>
                              </p:par>
                            </p:childTnLst>
                          </p:cTn>
                        </p:par>
                        <p:par>
                          <p:cTn id="68" fill="hold">
                            <p:stCondLst>
                              <p:cond delay="2500"/>
                            </p:stCondLst>
                            <p:childTnLst>
                              <p:par>
                                <p:cTn id="69" presetID="18" presetClass="entr" presetSubtype="12" fill="hold" nodeType="afterEffect">
                                  <p:stCondLst>
                                    <p:cond delay="0"/>
                                  </p:stCondLst>
                                  <p:childTnLst>
                                    <p:set>
                                      <p:cBhvr>
                                        <p:cTn id="70" dur="1" fill="hold">
                                          <p:stCondLst>
                                            <p:cond delay="0"/>
                                          </p:stCondLst>
                                        </p:cTn>
                                        <p:tgtEl>
                                          <p:spTgt spid="37895"/>
                                        </p:tgtEl>
                                        <p:attrNameLst>
                                          <p:attrName>style.visibility</p:attrName>
                                        </p:attrNameLst>
                                      </p:cBhvr>
                                      <p:to>
                                        <p:strVal val="visible"/>
                                      </p:to>
                                    </p:set>
                                    <p:animEffect transition="in" filter="strips(downLeft)">
                                      <p:cBhvr>
                                        <p:cTn id="71" dur="1000"/>
                                        <p:tgtEl>
                                          <p:spTgt spid="37895"/>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nodeType="clickEffect">
                                  <p:stCondLst>
                                    <p:cond delay="0"/>
                                  </p:stCondLst>
                                  <p:childTnLst>
                                    <p:animEffect transition="out" filter="blinds(horizontal)">
                                      <p:cBhvr>
                                        <p:cTn id="75" dur="500"/>
                                        <p:tgtEl>
                                          <p:spTgt spid="37895"/>
                                        </p:tgtEl>
                                      </p:cBhvr>
                                    </p:animEffect>
                                    <p:set>
                                      <p:cBhvr>
                                        <p:cTn id="76" dur="1" fill="hold">
                                          <p:stCondLst>
                                            <p:cond delay="499"/>
                                          </p:stCondLst>
                                        </p:cTn>
                                        <p:tgtEl>
                                          <p:spTgt spid="3789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37894"/>
                                        </p:tgtEl>
                                      </p:cBhvr>
                                    </p:animEffect>
                                    <p:set>
                                      <p:cBhvr>
                                        <p:cTn id="79" dur="1" fill="hold">
                                          <p:stCondLst>
                                            <p:cond delay="499"/>
                                          </p:stCondLst>
                                        </p:cTn>
                                        <p:tgtEl>
                                          <p:spTgt spid="37894"/>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37893"/>
                                        </p:tgtEl>
                                      </p:cBhvr>
                                    </p:animEffect>
                                    <p:set>
                                      <p:cBhvr>
                                        <p:cTn id="82" dur="1" fill="hold">
                                          <p:stCondLst>
                                            <p:cond delay="499"/>
                                          </p:stCondLst>
                                        </p:cTn>
                                        <p:tgtEl>
                                          <p:spTgt spid="37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7173" name="PhotoImpact" r:id="rId4" imgW="7353300" imgH="9525000" progId="PI3.Image">
                  <p:embed/>
                </p:oleObj>
              </mc:Choice>
              <mc:Fallback>
                <p:oleObj name="PhotoImpact" r:id="rId4" imgW="7353300" imgH="9525000" progId="PI3.Image">
                  <p:embed/>
                  <p:pic>
                    <p:nvPicPr>
                      <p:cNvPr id="0" name="Object 2"/>
                      <p:cNvPicPr>
                        <a:picLocks noChangeAspect="1"/>
                      </p:cNvPicPr>
                      <p:nvPr/>
                    </p:nvPicPr>
                    <p:blipFill>
                      <a:blip r:embed="rId5"/>
                      <a:stretch>
                        <a:fillRect/>
                      </a:stretch>
                    </p:blipFill>
                    <p:spPr>
                      <a:xfrm>
                        <a:off x="38496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sp>
        <p:nvSpPr>
          <p:cNvPr id="39939" name="Rectangle 3"/>
          <p:cNvSpPr>
            <a:spLocks noGrp="1" noChangeArrowheads="1"/>
          </p:cNvSpPr>
          <p:nvPr>
            <p:ph type="title"/>
          </p:nvPr>
        </p:nvSpPr>
        <p:spPr>
          <a:xfrm>
            <a:off x="228600" y="2819400"/>
            <a:ext cx="3505200" cy="1143000"/>
          </a:xfrm>
        </p:spPr>
        <p:txBody>
          <a:bodyPr/>
          <a:lstStyle/>
          <a:p>
            <a:pPr eaLnBrk="1" hangingPunct="1"/>
            <a:r>
              <a:rPr lang="en-US" sz="3200" b="1" smtClean="0">
                <a:solidFill>
                  <a:srgbClr val="006600"/>
                </a:solidFill>
              </a:rPr>
              <a:t>Ở miền nam</a:t>
            </a:r>
            <a:r>
              <a:rPr lang="en-US" sz="3200" b="1" smtClean="0">
                <a:solidFill>
                  <a:srgbClr val="FF0000"/>
                </a:solidFill>
              </a:rPr>
              <a:t> khí hậu nóng quanh năm, chỉ có mùa mưa và mùa khô.</a:t>
            </a:r>
            <a:r>
              <a:rPr lang="en-US" sz="3200" b="1" smtClean="0"/>
              <a:t> </a:t>
            </a:r>
            <a:br>
              <a:rPr lang="en-US" sz="3200" b="1" smtClean="0"/>
            </a:br>
            <a:r>
              <a:rPr lang="en-US" sz="3200" b="1" smtClean="0"/>
              <a:t>Mùa mưa thường có mưa rào. </a:t>
            </a:r>
            <a:br>
              <a:rPr lang="en-US" sz="3200" b="1" smtClean="0"/>
            </a:br>
            <a:r>
              <a:rPr lang="en-US" sz="3200" b="1" smtClean="0">
                <a:solidFill>
                  <a:srgbClr val="0000CC"/>
                </a:solidFill>
              </a:rPr>
              <a:t>Mùa khô hầu như không mưa, ban ngày nắng chói chang, ban đêm dịu mát hơn</a:t>
            </a:r>
          </a:p>
        </p:txBody>
      </p:sp>
      <p:graphicFrame>
        <p:nvGraphicFramePr>
          <p:cNvPr id="7171"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7174" name="PhotoImpact" r:id="rId6" imgW="7353300" imgH="9525000" progId="PI3.Image">
                  <p:embed/>
                </p:oleObj>
              </mc:Choice>
              <mc:Fallback>
                <p:oleObj name="PhotoImpact" r:id="rId6" imgW="7353300" imgH="9525000" progId="PI3.Image">
                  <p:embed/>
                  <p:pic>
                    <p:nvPicPr>
                      <p:cNvPr id="0" name="Object 4"/>
                      <p:cNvPicPr>
                        <a:picLocks noChangeAspect="1"/>
                      </p:cNvPicPr>
                      <p:nvPr/>
                    </p:nvPicPr>
                    <p:blipFill>
                      <a:blip r:embed="rId5"/>
                      <a:stretch>
                        <a:fillRect/>
                      </a:stretch>
                    </p:blipFill>
                    <p:spPr>
                      <a:xfrm>
                        <a:off x="38496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pic>
        <p:nvPicPr>
          <p:cNvPr id="39941" name="Picture 5" descr="rut 1"/>
          <p:cNvPicPr>
            <a:picLocks noChangeAspect="1" noChangeArrowheads="1"/>
          </p:cNvPicPr>
          <p:nvPr/>
        </p:nvPicPr>
        <p:blipFill>
          <a:blip r:embed="rId7"/>
          <a:srcRect l="14409" t="41559" r="-18311" b="34465"/>
          <a:stretch>
            <a:fillRect/>
          </a:stretch>
        </p:blipFill>
        <p:spPr bwMode="auto">
          <a:xfrm rot="-8133768">
            <a:off x="7086600" y="3962400"/>
            <a:ext cx="725488" cy="762000"/>
          </a:xfrm>
          <a:prstGeom prst="rect">
            <a:avLst/>
          </a:prstGeom>
          <a:noFill/>
          <a:ln w="9525">
            <a:noFill/>
            <a:miter lim="800000"/>
            <a:headEnd/>
            <a:tailEnd/>
          </a:ln>
        </p:spPr>
      </p:pic>
      <p:pic>
        <p:nvPicPr>
          <p:cNvPr id="39942" name="Picture 6" descr="rut 1"/>
          <p:cNvPicPr>
            <a:picLocks noChangeAspect="1" noChangeArrowheads="1"/>
          </p:cNvPicPr>
          <p:nvPr/>
        </p:nvPicPr>
        <p:blipFill>
          <a:blip r:embed="rId7"/>
          <a:srcRect l="14409" t="41559" r="-18311" b="34465"/>
          <a:stretch>
            <a:fillRect/>
          </a:stretch>
        </p:blipFill>
        <p:spPr bwMode="auto">
          <a:xfrm rot="-8133768">
            <a:off x="6858000" y="3352800"/>
            <a:ext cx="725488" cy="762000"/>
          </a:xfrm>
          <a:prstGeom prst="rect">
            <a:avLst/>
          </a:prstGeom>
          <a:noFill/>
          <a:ln w="9525">
            <a:noFill/>
            <a:miter lim="800000"/>
            <a:headEnd/>
            <a:tailEnd/>
          </a:ln>
        </p:spPr>
      </p:pic>
      <p:pic>
        <p:nvPicPr>
          <p:cNvPr id="39943" name="Picture 7" descr="muiten_5"/>
          <p:cNvPicPr>
            <a:picLocks noChangeAspect="1" noChangeArrowheads="1"/>
          </p:cNvPicPr>
          <p:nvPr/>
        </p:nvPicPr>
        <p:blipFill>
          <a:blip r:embed="rId8"/>
          <a:srcRect/>
          <a:stretch>
            <a:fillRect/>
          </a:stretch>
        </p:blipFill>
        <p:spPr bwMode="auto">
          <a:xfrm>
            <a:off x="4343400" y="6475413"/>
            <a:ext cx="685800" cy="382587"/>
          </a:xfrm>
          <a:prstGeom prst="rect">
            <a:avLst/>
          </a:prstGeom>
          <a:noFill/>
          <a:ln w="9525">
            <a:noFill/>
            <a:miter lim="800000"/>
            <a:headEnd/>
            <a:tailEnd/>
          </a:ln>
        </p:spPr>
      </p:pic>
      <p:pic>
        <p:nvPicPr>
          <p:cNvPr id="39944" name="Picture 8" descr="muiten_5"/>
          <p:cNvPicPr>
            <a:picLocks noChangeAspect="1" noChangeArrowheads="1"/>
          </p:cNvPicPr>
          <p:nvPr/>
        </p:nvPicPr>
        <p:blipFill>
          <a:blip r:embed="rId8"/>
          <a:srcRect/>
          <a:stretch>
            <a:fillRect/>
          </a:stretch>
        </p:blipFill>
        <p:spPr bwMode="auto">
          <a:xfrm>
            <a:off x="5181600" y="5181600"/>
            <a:ext cx="685800" cy="382588"/>
          </a:xfrm>
          <a:prstGeom prst="rect">
            <a:avLst/>
          </a:prstGeom>
          <a:noFill/>
          <a:ln w="9525">
            <a:noFill/>
            <a:miter lim="800000"/>
            <a:headEnd/>
            <a:tailEnd/>
          </a:ln>
        </p:spPr>
      </p:pic>
      <p:pic>
        <p:nvPicPr>
          <p:cNvPr id="39945" name="Picture 9" descr="muiten_5"/>
          <p:cNvPicPr>
            <a:picLocks noChangeAspect="1" noChangeArrowheads="1"/>
          </p:cNvPicPr>
          <p:nvPr/>
        </p:nvPicPr>
        <p:blipFill>
          <a:blip r:embed="rId8"/>
          <a:srcRect/>
          <a:stretch>
            <a:fillRect/>
          </a:stretch>
        </p:blipFill>
        <p:spPr bwMode="auto">
          <a:xfrm>
            <a:off x="5715000" y="3810000"/>
            <a:ext cx="685800" cy="382588"/>
          </a:xfrm>
          <a:prstGeom prst="rect">
            <a:avLst/>
          </a:prstGeom>
          <a:noFill/>
          <a:ln w="9525">
            <a:noFill/>
            <a:miter lim="800000"/>
            <a:headEnd/>
            <a:tailEnd/>
          </a:ln>
        </p:spPr>
      </p:pic>
      <p:pic>
        <p:nvPicPr>
          <p:cNvPr id="39946" name="Picture 10" descr="muiten_5"/>
          <p:cNvPicPr>
            <a:picLocks noChangeAspect="1" noChangeArrowheads="1"/>
          </p:cNvPicPr>
          <p:nvPr/>
        </p:nvPicPr>
        <p:blipFill>
          <a:blip r:embed="rId8"/>
          <a:srcRect/>
          <a:stretch>
            <a:fillRect/>
          </a:stretch>
        </p:blipFill>
        <p:spPr bwMode="auto">
          <a:xfrm>
            <a:off x="5715000" y="6248400"/>
            <a:ext cx="685800" cy="382588"/>
          </a:xfrm>
          <a:prstGeom prst="rect">
            <a:avLst/>
          </a:prstGeom>
          <a:noFill/>
          <a:ln w="9525">
            <a:noFill/>
            <a:miter lim="800000"/>
            <a:headEnd/>
            <a:tailEnd/>
          </a:ln>
        </p:spPr>
      </p:pic>
      <p:pic>
        <p:nvPicPr>
          <p:cNvPr id="39947" name="Picture 11" descr="muiten_5"/>
          <p:cNvPicPr>
            <a:picLocks noChangeAspect="1" noChangeArrowheads="1"/>
          </p:cNvPicPr>
          <p:nvPr/>
        </p:nvPicPr>
        <p:blipFill>
          <a:blip r:embed="rId8"/>
          <a:srcRect/>
          <a:stretch>
            <a:fillRect/>
          </a:stretch>
        </p:blipFill>
        <p:spPr bwMode="auto">
          <a:xfrm>
            <a:off x="6324600" y="5562600"/>
            <a:ext cx="685800" cy="382588"/>
          </a:xfrm>
          <a:prstGeom prst="rect">
            <a:avLst/>
          </a:prstGeom>
          <a:noFill/>
          <a:ln w="9525">
            <a:noFill/>
            <a:miter lim="800000"/>
            <a:headEnd/>
            <a:tailEnd/>
          </a:ln>
        </p:spPr>
      </p:pic>
      <p:pic>
        <p:nvPicPr>
          <p:cNvPr id="39948" name="Picture 12" descr="muiten_5"/>
          <p:cNvPicPr>
            <a:picLocks noChangeAspect="1" noChangeArrowheads="1"/>
          </p:cNvPicPr>
          <p:nvPr/>
        </p:nvPicPr>
        <p:blipFill>
          <a:blip r:embed="rId8"/>
          <a:srcRect/>
          <a:stretch>
            <a:fillRect/>
          </a:stretch>
        </p:blipFill>
        <p:spPr bwMode="auto">
          <a:xfrm rot="-2700000">
            <a:off x="6934200" y="50292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939"/>
                                        </p:tgtEl>
                                        <p:attrNameLst>
                                          <p:attrName>style.visibility</p:attrName>
                                        </p:attrNameLst>
                                      </p:cBhvr>
                                      <p:to>
                                        <p:strVal val="visible"/>
                                      </p:to>
                                    </p:set>
                                    <p:anim calcmode="discrete" valueType="clr">
                                      <p:cBhvr override="childStyle">
                                        <p:cTn id="7" dur="80"/>
                                        <p:tgtEl>
                                          <p:spTgt spid="399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39"/>
                                        </p:tgtEl>
                                        <p:attrNameLst>
                                          <p:attrName>fillcolor</p:attrName>
                                        </p:attrNameLst>
                                      </p:cBhvr>
                                      <p:tavLst>
                                        <p:tav tm="0">
                                          <p:val>
                                            <p:clrVal>
                                              <a:schemeClr val="accent2"/>
                                            </p:clrVal>
                                          </p:val>
                                        </p:tav>
                                        <p:tav tm="50000">
                                          <p:val>
                                            <p:clrVal>
                                              <a:schemeClr val="hlink"/>
                                            </p:clrVal>
                                          </p:val>
                                        </p:tav>
                                      </p:tavLst>
                                    </p:anim>
                                    <p:set>
                                      <p:cBhvr>
                                        <p:cTn id="9" dur="80"/>
                                        <p:tgtEl>
                                          <p:spTgt spid="39939"/>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strips(upRight)">
                                      <p:cBhvr>
                                        <p:cTn id="12" dur="2000"/>
                                        <p:tgtEl>
                                          <p:spTgt spid="39943"/>
                                        </p:tgtEl>
                                      </p:cBhvr>
                                    </p:animEffect>
                                  </p:childTnLst>
                                </p:cTn>
                              </p:par>
                              <p:par>
                                <p:cTn id="13" presetID="18" presetClass="entr" presetSubtype="3" fill="hold" nodeType="withEffect">
                                  <p:stCondLst>
                                    <p:cond delay="0"/>
                                  </p:stCondLst>
                                  <p:childTnLst>
                                    <p:set>
                                      <p:cBhvr>
                                        <p:cTn id="14" dur="1" fill="hold">
                                          <p:stCondLst>
                                            <p:cond delay="0"/>
                                          </p:stCondLst>
                                        </p:cTn>
                                        <p:tgtEl>
                                          <p:spTgt spid="39944"/>
                                        </p:tgtEl>
                                        <p:attrNameLst>
                                          <p:attrName>style.visibility</p:attrName>
                                        </p:attrNameLst>
                                      </p:cBhvr>
                                      <p:to>
                                        <p:strVal val="visible"/>
                                      </p:to>
                                    </p:set>
                                    <p:animEffect transition="in" filter="strips(upRight)">
                                      <p:cBhvr>
                                        <p:cTn id="15" dur="2000"/>
                                        <p:tgtEl>
                                          <p:spTgt spid="3994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39944"/>
                                        </p:tgtEl>
                                      </p:cBhvr>
                                    </p:animEffect>
                                    <p:set>
                                      <p:cBhvr>
                                        <p:cTn id="20" dur="1" fill="hold">
                                          <p:stCondLst>
                                            <p:cond delay="499"/>
                                          </p:stCondLst>
                                        </p:cTn>
                                        <p:tgtEl>
                                          <p:spTgt spid="39944"/>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39943"/>
                                        </p:tgtEl>
                                      </p:cBhvr>
                                    </p:animEffect>
                                    <p:set>
                                      <p:cBhvr>
                                        <p:cTn id="23" dur="1" fill="hold">
                                          <p:stCondLst>
                                            <p:cond delay="499"/>
                                          </p:stCondLst>
                                        </p:cTn>
                                        <p:tgtEl>
                                          <p:spTgt spid="39943"/>
                                        </p:tgtEl>
                                        <p:attrNameLst>
                                          <p:attrName>style.visibility</p:attrName>
                                        </p:attrNameLst>
                                      </p:cBhvr>
                                      <p:to>
                                        <p:strVal val="hidden"/>
                                      </p:to>
                                    </p:set>
                                  </p:childTnLst>
                                </p:cTn>
                              </p:par>
                            </p:childTnLst>
                          </p:cTn>
                        </p:par>
                        <p:par>
                          <p:cTn id="24" fill="hold">
                            <p:stCondLst>
                              <p:cond delay="500"/>
                            </p:stCondLst>
                            <p:childTnLst>
                              <p:par>
                                <p:cTn id="25" presetID="18" presetClass="entr" presetSubtype="12" fill="hold" nodeType="afterEffect">
                                  <p:stCondLst>
                                    <p:cond delay="0"/>
                                  </p:stCondLst>
                                  <p:childTnLst>
                                    <p:set>
                                      <p:cBhvr>
                                        <p:cTn id="26" dur="1" fill="hold">
                                          <p:stCondLst>
                                            <p:cond delay="0"/>
                                          </p:stCondLst>
                                        </p:cTn>
                                        <p:tgtEl>
                                          <p:spTgt spid="39941"/>
                                        </p:tgtEl>
                                        <p:attrNameLst>
                                          <p:attrName>style.visibility</p:attrName>
                                        </p:attrNameLst>
                                      </p:cBhvr>
                                      <p:to>
                                        <p:strVal val="visible"/>
                                      </p:to>
                                    </p:set>
                                    <p:animEffect transition="in" filter="strips(downLeft)">
                                      <p:cBhvr>
                                        <p:cTn id="27" dur="1000"/>
                                        <p:tgtEl>
                                          <p:spTgt spid="39941"/>
                                        </p:tgtEl>
                                      </p:cBhvr>
                                    </p:animEffect>
                                  </p:childTnLst>
                                </p:cTn>
                              </p:par>
                            </p:childTnLst>
                          </p:cTn>
                        </p:par>
                        <p:par>
                          <p:cTn id="28" fill="hold">
                            <p:stCondLst>
                              <p:cond delay="1500"/>
                            </p:stCondLst>
                            <p:childTnLst>
                              <p:par>
                                <p:cTn id="29" presetID="18" presetClass="entr" presetSubtype="12" fill="hold" nodeType="afterEffect">
                                  <p:stCondLst>
                                    <p:cond delay="0"/>
                                  </p:stCondLst>
                                  <p:childTnLst>
                                    <p:set>
                                      <p:cBhvr>
                                        <p:cTn id="30" dur="1" fill="hold">
                                          <p:stCondLst>
                                            <p:cond delay="0"/>
                                          </p:stCondLst>
                                        </p:cTn>
                                        <p:tgtEl>
                                          <p:spTgt spid="39942"/>
                                        </p:tgtEl>
                                        <p:attrNameLst>
                                          <p:attrName>style.visibility</p:attrName>
                                        </p:attrNameLst>
                                      </p:cBhvr>
                                      <p:to>
                                        <p:strVal val="visible"/>
                                      </p:to>
                                    </p:set>
                                    <p:animEffect transition="in" filter="strips(downLeft)">
                                      <p:cBhvr>
                                        <p:cTn id="31" dur="1000"/>
                                        <p:tgtEl>
                                          <p:spTgt spid="3994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39942"/>
                                        </p:tgtEl>
                                      </p:cBhvr>
                                    </p:animEffect>
                                    <p:set>
                                      <p:cBhvr>
                                        <p:cTn id="36" dur="1" fill="hold">
                                          <p:stCondLst>
                                            <p:cond delay="499"/>
                                          </p:stCondLst>
                                        </p:cTn>
                                        <p:tgtEl>
                                          <p:spTgt spid="39942"/>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39941"/>
                                        </p:tgtEl>
                                      </p:cBhvr>
                                    </p:animEffect>
                                    <p:set>
                                      <p:cBhvr>
                                        <p:cTn id="39" dur="1" fill="hold">
                                          <p:stCondLst>
                                            <p:cond delay="499"/>
                                          </p:stCondLst>
                                        </p:cTn>
                                        <p:tgtEl>
                                          <p:spTgt spid="39941"/>
                                        </p:tgtEl>
                                        <p:attrNameLst>
                                          <p:attrName>style.visibility</p:attrName>
                                        </p:attrNameLst>
                                      </p:cBhvr>
                                      <p:to>
                                        <p:strVal val="hidden"/>
                                      </p:to>
                                    </p:set>
                                  </p:childTnLst>
                                </p:cTn>
                              </p:par>
                              <p:par>
                                <p:cTn id="40" presetID="18" presetClass="entr" presetSubtype="3" fill="hold" nodeType="withEffect">
                                  <p:stCondLst>
                                    <p:cond delay="0"/>
                                  </p:stCondLst>
                                  <p:childTnLst>
                                    <p:set>
                                      <p:cBhvr>
                                        <p:cTn id="41" dur="1" fill="hold">
                                          <p:stCondLst>
                                            <p:cond delay="0"/>
                                          </p:stCondLst>
                                        </p:cTn>
                                        <p:tgtEl>
                                          <p:spTgt spid="39945"/>
                                        </p:tgtEl>
                                        <p:attrNameLst>
                                          <p:attrName>style.visibility</p:attrName>
                                        </p:attrNameLst>
                                      </p:cBhvr>
                                      <p:to>
                                        <p:strVal val="visible"/>
                                      </p:to>
                                    </p:set>
                                    <p:animEffect transition="in" filter="strips(upRight)">
                                      <p:cBhvr>
                                        <p:cTn id="42" dur="2000"/>
                                        <p:tgtEl>
                                          <p:spTgt spid="3994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39945"/>
                                        </p:tgtEl>
                                      </p:cBhvr>
                                    </p:animEffect>
                                    <p:set>
                                      <p:cBhvr>
                                        <p:cTn id="47" dur="1" fill="hold">
                                          <p:stCondLst>
                                            <p:cond delay="499"/>
                                          </p:stCondLst>
                                        </p:cTn>
                                        <p:tgtEl>
                                          <p:spTgt spid="39945"/>
                                        </p:tgtEl>
                                        <p:attrNameLst>
                                          <p:attrName>style.visibility</p:attrName>
                                        </p:attrNameLst>
                                      </p:cBhvr>
                                      <p:to>
                                        <p:strVal val="hidden"/>
                                      </p:to>
                                    </p:set>
                                  </p:childTnLst>
                                </p:cTn>
                              </p:par>
                              <p:par>
                                <p:cTn id="48" presetID="18" presetClass="entr" presetSubtype="3" fill="hold" nodeType="withEffect">
                                  <p:stCondLst>
                                    <p:cond delay="0"/>
                                  </p:stCondLst>
                                  <p:childTnLst>
                                    <p:set>
                                      <p:cBhvr>
                                        <p:cTn id="49" dur="1" fill="hold">
                                          <p:stCondLst>
                                            <p:cond delay="0"/>
                                          </p:stCondLst>
                                        </p:cTn>
                                        <p:tgtEl>
                                          <p:spTgt spid="39946"/>
                                        </p:tgtEl>
                                        <p:attrNameLst>
                                          <p:attrName>style.visibility</p:attrName>
                                        </p:attrNameLst>
                                      </p:cBhvr>
                                      <p:to>
                                        <p:strVal val="visible"/>
                                      </p:to>
                                    </p:set>
                                    <p:animEffect transition="in" filter="strips(upRight)">
                                      <p:cBhvr>
                                        <p:cTn id="50" dur="2000"/>
                                        <p:tgtEl>
                                          <p:spTgt spid="3994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nodeType="clickEffect">
                                  <p:stCondLst>
                                    <p:cond delay="0"/>
                                  </p:stCondLst>
                                  <p:childTnLst>
                                    <p:animEffect transition="out" filter="blinds(horizontal)">
                                      <p:cBhvr>
                                        <p:cTn id="54" dur="500"/>
                                        <p:tgtEl>
                                          <p:spTgt spid="39946"/>
                                        </p:tgtEl>
                                      </p:cBhvr>
                                    </p:animEffect>
                                    <p:set>
                                      <p:cBhvr>
                                        <p:cTn id="55" dur="1" fill="hold">
                                          <p:stCondLst>
                                            <p:cond delay="499"/>
                                          </p:stCondLst>
                                        </p:cTn>
                                        <p:tgtEl>
                                          <p:spTgt spid="39946"/>
                                        </p:tgtEl>
                                        <p:attrNameLst>
                                          <p:attrName>style.visibility</p:attrName>
                                        </p:attrNameLst>
                                      </p:cBhvr>
                                      <p:to>
                                        <p:strVal val="hidden"/>
                                      </p:to>
                                    </p:set>
                                  </p:childTnLst>
                                </p:cTn>
                              </p:par>
                              <p:par>
                                <p:cTn id="56" presetID="18" presetClass="entr" presetSubtype="3" fill="hold" nodeType="withEffect">
                                  <p:stCondLst>
                                    <p:cond delay="0"/>
                                  </p:stCondLst>
                                  <p:childTnLst>
                                    <p:set>
                                      <p:cBhvr>
                                        <p:cTn id="57" dur="1" fill="hold">
                                          <p:stCondLst>
                                            <p:cond delay="0"/>
                                          </p:stCondLst>
                                        </p:cTn>
                                        <p:tgtEl>
                                          <p:spTgt spid="39947"/>
                                        </p:tgtEl>
                                        <p:attrNameLst>
                                          <p:attrName>style.visibility</p:attrName>
                                        </p:attrNameLst>
                                      </p:cBhvr>
                                      <p:to>
                                        <p:strVal val="visible"/>
                                      </p:to>
                                    </p:set>
                                    <p:animEffect transition="in" filter="strips(upRight)">
                                      <p:cBhvr>
                                        <p:cTn id="58" dur="2000"/>
                                        <p:tgtEl>
                                          <p:spTgt spid="3994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nodeType="clickEffect">
                                  <p:stCondLst>
                                    <p:cond delay="0"/>
                                  </p:stCondLst>
                                  <p:childTnLst>
                                    <p:animEffect transition="out" filter="blinds(horizontal)">
                                      <p:cBhvr>
                                        <p:cTn id="62" dur="500"/>
                                        <p:tgtEl>
                                          <p:spTgt spid="39947"/>
                                        </p:tgtEl>
                                      </p:cBhvr>
                                    </p:animEffect>
                                    <p:set>
                                      <p:cBhvr>
                                        <p:cTn id="63" dur="1" fill="hold">
                                          <p:stCondLst>
                                            <p:cond delay="499"/>
                                          </p:stCondLst>
                                        </p:cTn>
                                        <p:tgtEl>
                                          <p:spTgt spid="39947"/>
                                        </p:tgtEl>
                                        <p:attrNameLst>
                                          <p:attrName>style.visibility</p:attrName>
                                        </p:attrNameLst>
                                      </p:cBhvr>
                                      <p:to>
                                        <p:strVal val="hidden"/>
                                      </p:to>
                                    </p:set>
                                  </p:childTnLst>
                                </p:cTn>
                              </p:par>
                              <p:par>
                                <p:cTn id="64" presetID="18" presetClass="entr" presetSubtype="3" fill="hold" nodeType="withEffect">
                                  <p:stCondLst>
                                    <p:cond delay="0"/>
                                  </p:stCondLst>
                                  <p:childTnLst>
                                    <p:set>
                                      <p:cBhvr>
                                        <p:cTn id="65" dur="1" fill="hold">
                                          <p:stCondLst>
                                            <p:cond delay="0"/>
                                          </p:stCondLst>
                                        </p:cTn>
                                        <p:tgtEl>
                                          <p:spTgt spid="39948"/>
                                        </p:tgtEl>
                                        <p:attrNameLst>
                                          <p:attrName>style.visibility</p:attrName>
                                        </p:attrNameLst>
                                      </p:cBhvr>
                                      <p:to>
                                        <p:strVal val="visible"/>
                                      </p:to>
                                    </p:set>
                                    <p:animEffect transition="in" filter="strips(upRight)">
                                      <p:cBhvr>
                                        <p:cTn id="66" dur="2000"/>
                                        <p:tgtEl>
                                          <p:spTgt spid="39948"/>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nodeType="clickEffect">
                                  <p:stCondLst>
                                    <p:cond delay="0"/>
                                  </p:stCondLst>
                                  <p:childTnLst>
                                    <p:animEffect transition="out" filter="blinds(horizontal)">
                                      <p:cBhvr>
                                        <p:cTn id="70" dur="500"/>
                                        <p:tgtEl>
                                          <p:spTgt spid="39948"/>
                                        </p:tgtEl>
                                      </p:cBhvr>
                                    </p:animEffect>
                                    <p:set>
                                      <p:cBhvr>
                                        <p:cTn id="71" dur="1" fill="hold">
                                          <p:stCondLst>
                                            <p:cond delay="499"/>
                                          </p:stCondLst>
                                        </p:cTn>
                                        <p:tgtEl>
                                          <p:spTgt spid="399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304800"/>
            <a:ext cx="9144000" cy="1143000"/>
          </a:xfrm>
        </p:spPr>
        <p:txBody>
          <a:bodyPr/>
          <a:lstStyle/>
          <a:p>
            <a:pPr eaLnBrk="1" hangingPunct="1"/>
            <a:r>
              <a:rPr lang="en-US" sz="2800" b="1" i="1" smtClean="0"/>
              <a:t>- Dựa vào bảng số liệu, hãy nhận xét về </a:t>
            </a:r>
            <a:r>
              <a:rPr lang="en-US" sz="2800" b="1" i="1" smtClean="0">
                <a:solidFill>
                  <a:srgbClr val="0000CC"/>
                </a:solidFill>
              </a:rPr>
              <a:t>sự chênh lệch nhiệt độ trung bình giữa tháng 1 và tháng 7</a:t>
            </a:r>
            <a:r>
              <a:rPr lang="en-US" sz="2800" b="1" i="1" smtClean="0"/>
              <a:t> của </a:t>
            </a:r>
            <a:r>
              <a:rPr lang="en-US" sz="2800" b="1" i="1" smtClean="0">
                <a:solidFill>
                  <a:srgbClr val="FF0000"/>
                </a:solidFill>
              </a:rPr>
              <a:t>Hà Nội</a:t>
            </a:r>
            <a:r>
              <a:rPr lang="en-US" sz="2800" b="1" i="1" smtClean="0"/>
              <a:t> và </a:t>
            </a:r>
            <a:r>
              <a:rPr lang="en-US" sz="2800" b="1" i="1" smtClean="0">
                <a:solidFill>
                  <a:srgbClr val="006600"/>
                </a:solidFill>
              </a:rPr>
              <a:t>Thành phố Hồ Chí Minh.</a:t>
            </a:r>
          </a:p>
        </p:txBody>
      </p:sp>
      <p:graphicFrame>
        <p:nvGraphicFramePr>
          <p:cNvPr id="41987" name="Group 3"/>
          <p:cNvGraphicFramePr>
            <a:graphicFrameLocks noGrp="1"/>
          </p:cNvGraphicFramePr>
          <p:nvPr>
            <p:extLst>
              <p:ext uri="{D42A27DB-BD31-4B8C-83A1-F6EECF244321}">
                <p14:modId xmlns:p14="http://schemas.microsoft.com/office/powerpoint/2010/main" val="2356432426"/>
              </p:ext>
            </p:extLst>
          </p:nvPr>
        </p:nvGraphicFramePr>
        <p:xfrm>
          <a:off x="0" y="1752600"/>
          <a:ext cx="9144000" cy="3854450"/>
        </p:xfrm>
        <a:graphic>
          <a:graphicData uri="http://schemas.openxmlformats.org/drawingml/2006/table">
            <a:tbl>
              <a:tblPr/>
              <a:tblGrid>
                <a:gridCol w="3046413">
                  <a:extLst>
                    <a:ext uri="{9D8B030D-6E8A-4147-A177-3AD203B41FA5}">
                      <a16:colId xmlns:a16="http://schemas.microsoft.com/office/drawing/2014/main" val="20000"/>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Địa</a:t>
                      </a:r>
                      <a:r>
                        <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endParaRPr kumimoji="0" lang="en-US" sz="3200" b="1"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Nhiệt</a:t>
                      </a:r>
                      <a:r>
                        <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độ</a:t>
                      </a:r>
                      <a:r>
                        <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bình</a:t>
                      </a:r>
                      <a:r>
                        <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30000" dirty="0" smtClean="0">
                          <a:ln>
                            <a:noFill/>
                          </a:ln>
                          <a:solidFill>
                            <a:schemeClr val="tx1"/>
                          </a:solidFill>
                          <a:effectLst/>
                          <a:latin typeface="Times New Roman" panose="02020603050405020304" pitchFamily="18" charset="0"/>
                          <a:cs typeface="Times New Roman" panose="02020603050405020304" pitchFamily="18" charset="0"/>
                        </a:rPr>
                        <a:t>0</a:t>
                      </a:r>
                      <a:r>
                        <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a:t>
                      </a:r>
                      <a:endParaRPr kumimoji="0" lang="en-US" sz="3200" b="1"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1012825">
                <a:tc vMerge="1">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Tháng 1</a:t>
                      </a:r>
                      <a:endParaRPr kumimoji="0" lang="en-US" sz="32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Tháng 7</a:t>
                      </a:r>
                      <a:endParaRPr kumimoji="0" lang="en-US" sz="32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36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Hà Nội</a:t>
                      </a:r>
                      <a:endParaRPr kumimoji="0" lang="en-US" sz="3600" b="1" i="0" u="none" strike="noStrike" cap="none" normalizeH="0" baseline="0" smtClean="0">
                        <a:ln>
                          <a:noFill/>
                        </a:ln>
                        <a:solidFill>
                          <a:srgbClr val="0000CC"/>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6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16</a:t>
                      </a:r>
                      <a:endParaRPr kumimoji="0" lang="en-US" sz="3600" b="1" i="0" u="none" strike="noStrike" cap="none" normalizeH="0" baseline="0" smtClean="0">
                        <a:ln>
                          <a:noFill/>
                        </a:ln>
                        <a:solidFill>
                          <a:srgbClr val="0000CC"/>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6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29</a:t>
                      </a:r>
                      <a:endParaRPr kumimoji="0" lang="en-US" sz="3600" b="1" i="0" u="none" strike="noStrike" cap="none" normalizeH="0" baseline="0" smtClean="0">
                        <a:ln>
                          <a:noFill/>
                        </a:ln>
                        <a:solidFill>
                          <a:srgbClr val="0000CC"/>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600" b="1" i="0" u="none" strike="noStrike" cap="none" normalizeH="0" baseline="0" smtClean="0">
                          <a:ln>
                            <a:noFill/>
                          </a:ln>
                          <a:solidFill>
                            <a:srgbClr val="9900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TP.Hồ Chí Minh</a:t>
                      </a:r>
                      <a:endParaRPr kumimoji="0" lang="en-US" sz="3600" b="1" i="0" u="none" strike="noStrike" cap="none" normalizeH="0" baseline="0" smtClean="0">
                        <a:ln>
                          <a:noFill/>
                        </a:ln>
                        <a:solidFill>
                          <a:srgbClr val="990033"/>
                        </a:solidFill>
                        <a:effectLst>
                          <a:outerShdw blurRad="38100" dist="38100" dir="2700000" algn="tl">
                            <a:srgbClr val="C0C0C0"/>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600" b="1" i="0" u="none" strike="noStrike" cap="none" normalizeH="0" baseline="0" smtClean="0">
                          <a:ln>
                            <a:noFill/>
                          </a:ln>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26</a:t>
                      </a:r>
                      <a:endParaRPr kumimoji="0" lang="en-US" sz="3600" b="1" i="0" u="none" strike="noStrike" cap="none" normalizeH="0" baseline="0" smtClean="0">
                        <a:ln>
                          <a:noFill/>
                        </a:ln>
                        <a:solidFill>
                          <a:srgbClr val="990033"/>
                        </a:solidFill>
                        <a:effectLst>
                          <a:outerShdw blurRad="38100" dist="38100" dir="2700000" algn="tl">
                            <a:srgbClr val="000000"/>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600" b="1" i="0" u="none" strike="noStrike" cap="none" normalizeH="0" baseline="0" dirty="0" smtClean="0">
                          <a:ln>
                            <a:noFill/>
                          </a:ln>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27</a:t>
                      </a:r>
                      <a:endParaRPr kumimoji="0" lang="en-US" sz="3600" b="1" i="0" u="none" strike="noStrike" cap="none" normalizeH="0" baseline="0" dirty="0" smtClean="0">
                        <a:ln>
                          <a:noFill/>
                        </a:ln>
                        <a:solidFill>
                          <a:srgbClr val="990033"/>
                        </a:solidFill>
                        <a:effectLst>
                          <a:outerShdw blurRad="38100" dist="38100" dir="2700000" algn="tl">
                            <a:srgbClr val="000000"/>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23579" name="Rectangle 27"/>
          <p:cNvSpPr>
            <a:spLocks noChangeArrowheads="1"/>
          </p:cNvSpPr>
          <p:nvPr/>
        </p:nvSpPr>
        <p:spPr bwMode="auto">
          <a:xfrm>
            <a:off x="0" y="5943600"/>
            <a:ext cx="8599488" cy="461963"/>
          </a:xfrm>
          <a:prstGeom prst="rect">
            <a:avLst/>
          </a:prstGeom>
          <a:noFill/>
          <a:ln w="9525">
            <a:noFill/>
            <a:miter lim="800000"/>
          </a:ln>
        </p:spPr>
        <p:txBody>
          <a:bodyPr wrap="none" anchor="ctr">
            <a:spAutoFit/>
          </a:bodyPr>
          <a:lstStyle/>
          <a:p>
            <a:pPr indent="457200"/>
            <a:r>
              <a:rPr lang="en-US" sz="2400" b="1" i="1">
                <a:solidFill>
                  <a:srgbClr val="0000CC"/>
                </a:solidFill>
                <a:cs typeface="Times New Roman" panose="02020603050405020304" pitchFamily="18" charset="0"/>
              </a:rPr>
              <a:t>Bảng số liệu về nhiệt độ của Hà Nội và TP.Hồ Chí Minh</a:t>
            </a:r>
            <a:endParaRPr lang="en-US" sz="2400" b="1">
              <a:solidFill>
                <a:srgbClr val="0000CC"/>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86"/>
                                        </p:tgtEl>
                                        <p:attrNameLst>
                                          <p:attrName>style.visibility</p:attrName>
                                        </p:attrNameLst>
                                      </p:cBhvr>
                                      <p:to>
                                        <p:strVal val="visible"/>
                                      </p:to>
                                    </p:set>
                                    <p:anim calcmode="discrete" valueType="clr">
                                      <p:cBhvr override="childStyle">
                                        <p:cTn id="7" dur="80"/>
                                        <p:tgtEl>
                                          <p:spTgt spid="419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6"/>
                                        </p:tgtEl>
                                        <p:attrNameLst>
                                          <p:attrName>fillcolor</p:attrName>
                                        </p:attrNameLst>
                                      </p:cBhvr>
                                      <p:tavLst>
                                        <p:tav tm="0">
                                          <p:val>
                                            <p:clrVal>
                                              <a:schemeClr val="accent2"/>
                                            </p:clrVal>
                                          </p:val>
                                        </p:tav>
                                        <p:tav tm="50000">
                                          <p:val>
                                            <p:clrVal>
                                              <a:schemeClr val="hlink"/>
                                            </p:clrVal>
                                          </p:val>
                                        </p:tav>
                                      </p:tavLst>
                                    </p:anim>
                                    <p:set>
                                      <p:cBhvr>
                                        <p:cTn id="9" dur="80"/>
                                        <p:tgtEl>
                                          <p:spTgt spid="41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2819400"/>
            <a:ext cx="2209800" cy="1143000"/>
          </a:xfrm>
        </p:spPr>
        <p:txBody>
          <a:bodyPr/>
          <a:lstStyle/>
          <a:p>
            <a:pPr eaLnBrk="1" hangingPunct="1"/>
            <a:r>
              <a:rPr lang="en-US" sz="2800" b="1" i="1" smtClean="0"/>
              <a:t>Sự chênh lệch nhiệt độ trung bình giữa tháng 1 và tháng 7 của Hà Nội và Thành phố Hồ Chí Minh.</a:t>
            </a:r>
          </a:p>
        </p:txBody>
      </p:sp>
      <p:graphicFrame>
        <p:nvGraphicFramePr>
          <p:cNvPr id="8194"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8196" name="PhotoImpact" r:id="rId4" imgW="7353300" imgH="9525000" progId="PI3.Image">
                  <p:embed/>
                </p:oleObj>
              </mc:Choice>
              <mc:Fallback>
                <p:oleObj name="PhotoImpact" r:id="rId4" imgW="7353300" imgH="9525000" progId="PI3.Image">
                  <p:embed/>
                  <p:pic>
                    <p:nvPicPr>
                      <p:cNvPr id="0" name="Object 3"/>
                      <p:cNvPicPr>
                        <a:picLocks noChangeAspect="1"/>
                      </p:cNvPicPr>
                      <p:nvPr/>
                    </p:nvPicPr>
                    <p:blipFill>
                      <a:blip r:embed="rId5"/>
                      <a:stretch>
                        <a:fillRect/>
                      </a:stretch>
                    </p:blipFill>
                    <p:spPr>
                      <a:xfrm>
                        <a:off x="38496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pic>
        <p:nvPicPr>
          <p:cNvPr id="8196" name="Picture 4" descr="muiten_5"/>
          <p:cNvPicPr>
            <a:picLocks noChangeAspect="1" noChangeArrowheads="1"/>
          </p:cNvPicPr>
          <p:nvPr/>
        </p:nvPicPr>
        <p:blipFill>
          <a:blip r:embed="rId6"/>
          <a:srcRect/>
          <a:stretch>
            <a:fillRect/>
          </a:stretch>
        </p:blipFill>
        <p:spPr bwMode="auto">
          <a:xfrm>
            <a:off x="3810000" y="1219200"/>
            <a:ext cx="685800" cy="382588"/>
          </a:xfrm>
          <a:prstGeom prst="rect">
            <a:avLst/>
          </a:prstGeom>
          <a:noFill/>
          <a:ln w="9525">
            <a:noFill/>
            <a:miter lim="800000"/>
            <a:headEnd/>
            <a:tailEnd/>
          </a:ln>
        </p:spPr>
      </p:pic>
      <p:sp>
        <p:nvSpPr>
          <p:cNvPr id="44037" name="Oval 5"/>
          <p:cNvSpPr>
            <a:spLocks noChangeArrowheads="1"/>
          </p:cNvSpPr>
          <p:nvPr/>
        </p:nvSpPr>
        <p:spPr bwMode="auto">
          <a:xfrm>
            <a:off x="5105400" y="838200"/>
            <a:ext cx="685800" cy="685800"/>
          </a:xfrm>
          <a:prstGeom prst="ellipse">
            <a:avLst/>
          </a:prstGeom>
          <a:noFill/>
          <a:ln w="76200" cmpd="tri">
            <a:solidFill>
              <a:srgbClr val="FF0000"/>
            </a:solidFill>
            <a:round/>
          </a:ln>
        </p:spPr>
        <p:txBody>
          <a:bodyPr wrap="none" anchor="ctr"/>
          <a:lstStyle/>
          <a:p>
            <a:endParaRPr lang="en-US"/>
          </a:p>
        </p:txBody>
      </p:sp>
      <p:sp>
        <p:nvSpPr>
          <p:cNvPr id="44038" name="Oval 6"/>
          <p:cNvSpPr>
            <a:spLocks noChangeArrowheads="1"/>
          </p:cNvSpPr>
          <p:nvPr/>
        </p:nvSpPr>
        <p:spPr bwMode="auto">
          <a:xfrm>
            <a:off x="5562600" y="5562600"/>
            <a:ext cx="685800" cy="685800"/>
          </a:xfrm>
          <a:prstGeom prst="ellipse">
            <a:avLst/>
          </a:prstGeom>
          <a:noFill/>
          <a:ln w="76200" cmpd="tri">
            <a:solidFill>
              <a:srgbClr val="FF0000"/>
            </a:solidFill>
            <a:round/>
          </a:ln>
        </p:spPr>
        <p:txBody>
          <a:bodyPr wrap="none" anchor="ct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034"/>
                                        </p:tgtEl>
                                        <p:attrNameLst>
                                          <p:attrName>style.visibility</p:attrName>
                                        </p:attrNameLst>
                                      </p:cBhvr>
                                      <p:to>
                                        <p:strVal val="visible"/>
                                      </p:to>
                                    </p:set>
                                    <p:anim calcmode="discrete" valueType="clr">
                                      <p:cBhvr override="childStyle">
                                        <p:cTn id="7" dur="80"/>
                                        <p:tgtEl>
                                          <p:spTgt spid="440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4"/>
                                        </p:tgtEl>
                                        <p:attrNameLst>
                                          <p:attrName>fillcolor</p:attrName>
                                        </p:attrNameLst>
                                      </p:cBhvr>
                                      <p:tavLst>
                                        <p:tav tm="0">
                                          <p:val>
                                            <p:clrVal>
                                              <a:schemeClr val="accent2"/>
                                            </p:clrVal>
                                          </p:val>
                                        </p:tav>
                                        <p:tav tm="50000">
                                          <p:val>
                                            <p:clrVal>
                                              <a:schemeClr val="hlink"/>
                                            </p:clrVal>
                                          </p:val>
                                        </p:tav>
                                      </p:tavLst>
                                    </p:anim>
                                    <p:set>
                                      <p:cBhvr>
                                        <p:cTn id="9" dur="80"/>
                                        <p:tgtEl>
                                          <p:spTgt spid="4403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repeatCount="3000" fill="hold" grpId="0" nodeType="clickEffect">
                                  <p:stCondLst>
                                    <p:cond delay="0"/>
                                  </p:stCondLst>
                                  <p:childTnLst>
                                    <p:set>
                                      <p:cBhvr>
                                        <p:cTn id="13" dur="1" fill="hold">
                                          <p:stCondLst>
                                            <p:cond delay="0"/>
                                          </p:stCondLst>
                                        </p:cTn>
                                        <p:tgtEl>
                                          <p:spTgt spid="44037"/>
                                        </p:tgtEl>
                                        <p:attrNameLst>
                                          <p:attrName>style.visibility</p:attrName>
                                        </p:attrNameLst>
                                      </p:cBhvr>
                                      <p:to>
                                        <p:strVal val="visible"/>
                                      </p:to>
                                    </p:set>
                                    <p:animEffect transition="in" filter="blinds(horizontal)">
                                      <p:cBhvr>
                                        <p:cTn id="14" dur="500"/>
                                        <p:tgtEl>
                                          <p:spTgt spid="4403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repeatCount="3000" fill="hold" grpId="0" nodeType="clickEffect">
                                  <p:stCondLst>
                                    <p:cond delay="0"/>
                                  </p:stCondLst>
                                  <p:childTnLst>
                                    <p:set>
                                      <p:cBhvr>
                                        <p:cTn id="18" dur="1" fill="hold">
                                          <p:stCondLst>
                                            <p:cond delay="0"/>
                                          </p:stCondLst>
                                        </p:cTn>
                                        <p:tgtEl>
                                          <p:spTgt spid="44038"/>
                                        </p:tgtEl>
                                        <p:attrNameLst>
                                          <p:attrName>style.visibility</p:attrName>
                                        </p:attrNameLst>
                                      </p:cBhvr>
                                      <p:to>
                                        <p:strVal val="visible"/>
                                      </p:to>
                                    </p:set>
                                    <p:animEffect transition="in" filter="blinds(horizontal)">
                                      <p:cBhvr>
                                        <p:cTn id="19"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7" grpId="0" animBg="1"/>
      <p:bldP spid="440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ed_Art-Digital_0025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9219" name="Picture 3" descr="zeepaard03"/>
          <p:cNvPicPr>
            <a:picLocks noChangeAspect="1" noChangeArrowheads="1" noCrop="1"/>
          </p:cNvPicPr>
          <p:nvPr/>
        </p:nvPicPr>
        <p:blipFill>
          <a:blip r:embed="rId4"/>
          <a:srcRect/>
          <a:stretch>
            <a:fillRect/>
          </a:stretch>
        </p:blipFill>
        <p:spPr bwMode="auto">
          <a:xfrm>
            <a:off x="228600" y="2438400"/>
            <a:ext cx="1009650" cy="1704975"/>
          </a:xfrm>
          <a:prstGeom prst="rect">
            <a:avLst/>
          </a:prstGeom>
          <a:noFill/>
          <a:ln w="9525">
            <a:noFill/>
            <a:miter lim="800000"/>
            <a:headEnd/>
            <a:tailEnd/>
          </a:ln>
        </p:spPr>
      </p:pic>
      <p:pic>
        <p:nvPicPr>
          <p:cNvPr id="14340" name="Picture 4" descr="clam2"/>
          <p:cNvPicPr>
            <a:picLocks noChangeAspect="1" noChangeArrowheads="1" noCrop="1"/>
          </p:cNvPicPr>
          <p:nvPr/>
        </p:nvPicPr>
        <p:blipFill>
          <a:blip r:embed="rId5"/>
          <a:srcRect/>
          <a:stretch>
            <a:fillRect/>
          </a:stretch>
        </p:blipFill>
        <p:spPr bwMode="auto">
          <a:xfrm flipV="1">
            <a:off x="7696200" y="5676900"/>
            <a:ext cx="1162050" cy="1181100"/>
          </a:xfrm>
          <a:prstGeom prst="rect">
            <a:avLst/>
          </a:prstGeom>
          <a:noFill/>
          <a:ln w="9525">
            <a:noFill/>
            <a:miter lim="800000"/>
            <a:headEnd/>
            <a:tailEnd/>
          </a:ln>
        </p:spPr>
      </p:pic>
      <p:pic>
        <p:nvPicPr>
          <p:cNvPr id="9221" name="Picture 5" descr="jgrry"/>
          <p:cNvPicPr>
            <a:picLocks noChangeAspect="1" noChangeArrowheads="1" noCrop="1"/>
          </p:cNvPicPr>
          <p:nvPr/>
        </p:nvPicPr>
        <p:blipFill>
          <a:blip r:embed="rId6"/>
          <a:srcRect/>
          <a:stretch>
            <a:fillRect/>
          </a:stretch>
        </p:blipFill>
        <p:spPr bwMode="auto">
          <a:xfrm>
            <a:off x="0" y="6019800"/>
            <a:ext cx="942975" cy="438150"/>
          </a:xfrm>
          <a:prstGeom prst="rect">
            <a:avLst/>
          </a:prstGeom>
          <a:noFill/>
          <a:ln w="9525">
            <a:noFill/>
            <a:miter lim="800000"/>
            <a:headEnd/>
            <a:tailEnd/>
          </a:ln>
        </p:spPr>
      </p:pic>
      <p:pic>
        <p:nvPicPr>
          <p:cNvPr id="9222" name="Picture 6" descr="iu color"/>
          <p:cNvPicPr>
            <a:picLocks noChangeAspect="1" noChangeArrowheads="1" noCrop="1"/>
          </p:cNvPicPr>
          <p:nvPr/>
        </p:nvPicPr>
        <p:blipFill>
          <a:blip r:embed="rId7"/>
          <a:srcRect/>
          <a:stretch>
            <a:fillRect/>
          </a:stretch>
        </p:blipFill>
        <p:spPr bwMode="auto">
          <a:xfrm flipH="1">
            <a:off x="7772400" y="457200"/>
            <a:ext cx="1133475" cy="1600200"/>
          </a:xfrm>
          <a:prstGeom prst="rect">
            <a:avLst/>
          </a:prstGeom>
          <a:noFill/>
          <a:ln w="9525">
            <a:noFill/>
            <a:miter lim="800000"/>
            <a:headEnd/>
            <a:tailEnd/>
          </a:ln>
        </p:spPr>
      </p:pic>
      <p:pic>
        <p:nvPicPr>
          <p:cNvPr id="14343" name="Picture 7" descr="9iuh"/>
          <p:cNvPicPr>
            <a:picLocks noChangeAspect="1" noChangeArrowheads="1" noCrop="1"/>
          </p:cNvPicPr>
          <p:nvPr/>
        </p:nvPicPr>
        <p:blipFill>
          <a:blip r:embed="rId8"/>
          <a:srcRect/>
          <a:stretch>
            <a:fillRect/>
          </a:stretch>
        </p:blipFill>
        <p:spPr bwMode="auto">
          <a:xfrm>
            <a:off x="971550" y="1052513"/>
            <a:ext cx="276225" cy="2590800"/>
          </a:xfrm>
          <a:prstGeom prst="rect">
            <a:avLst/>
          </a:prstGeom>
          <a:noFill/>
          <a:ln w="9525">
            <a:noFill/>
            <a:miter lim="800000"/>
            <a:headEnd/>
            <a:tailEnd/>
          </a:ln>
        </p:spPr>
      </p:pic>
      <p:pic>
        <p:nvPicPr>
          <p:cNvPr id="14344" name="Picture 8" descr="9iuh"/>
          <p:cNvPicPr>
            <a:picLocks noChangeAspect="1" noChangeArrowheads="1" noCrop="1"/>
          </p:cNvPicPr>
          <p:nvPr/>
        </p:nvPicPr>
        <p:blipFill>
          <a:blip r:embed="rId8"/>
          <a:srcRect/>
          <a:stretch>
            <a:fillRect/>
          </a:stretch>
        </p:blipFill>
        <p:spPr bwMode="auto">
          <a:xfrm>
            <a:off x="1143000" y="228600"/>
            <a:ext cx="276225" cy="2590800"/>
          </a:xfrm>
          <a:prstGeom prst="rect">
            <a:avLst/>
          </a:prstGeom>
          <a:noFill/>
          <a:ln w="9525">
            <a:noFill/>
            <a:miter lim="800000"/>
            <a:headEnd/>
            <a:tailEnd/>
          </a:ln>
        </p:spPr>
      </p:pic>
      <p:pic>
        <p:nvPicPr>
          <p:cNvPr id="14345" name="Picture 9" descr="9iuh"/>
          <p:cNvPicPr>
            <a:picLocks noChangeAspect="1" noChangeArrowheads="1" noCrop="1"/>
          </p:cNvPicPr>
          <p:nvPr/>
        </p:nvPicPr>
        <p:blipFill>
          <a:blip r:embed="rId8"/>
          <a:srcRect/>
          <a:stretch>
            <a:fillRect/>
          </a:stretch>
        </p:blipFill>
        <p:spPr bwMode="auto">
          <a:xfrm>
            <a:off x="7467600" y="2362200"/>
            <a:ext cx="276225" cy="2590800"/>
          </a:xfrm>
          <a:prstGeom prst="rect">
            <a:avLst/>
          </a:prstGeom>
          <a:noFill/>
          <a:ln w="9525">
            <a:noFill/>
            <a:miter lim="800000"/>
            <a:headEnd/>
            <a:tailEnd/>
          </a:ln>
        </p:spPr>
      </p:pic>
      <p:pic>
        <p:nvPicPr>
          <p:cNvPr id="14346" name="Picture 10" descr="9iuh"/>
          <p:cNvPicPr>
            <a:picLocks noChangeAspect="1" noChangeArrowheads="1" noCrop="1"/>
          </p:cNvPicPr>
          <p:nvPr/>
        </p:nvPicPr>
        <p:blipFill>
          <a:blip r:embed="rId8"/>
          <a:srcRect/>
          <a:stretch>
            <a:fillRect/>
          </a:stretch>
        </p:blipFill>
        <p:spPr bwMode="auto">
          <a:xfrm>
            <a:off x="1219200" y="3962400"/>
            <a:ext cx="276225" cy="2590800"/>
          </a:xfrm>
          <a:prstGeom prst="rect">
            <a:avLst/>
          </a:prstGeom>
          <a:noFill/>
          <a:ln w="9525">
            <a:noFill/>
            <a:miter lim="800000"/>
            <a:headEnd/>
            <a:tailEnd/>
          </a:ln>
        </p:spPr>
      </p:pic>
      <p:pic>
        <p:nvPicPr>
          <p:cNvPr id="14347" name="Picture 11" descr="9iuh"/>
          <p:cNvPicPr>
            <a:picLocks noChangeAspect="1" noChangeArrowheads="1" noCrop="1"/>
          </p:cNvPicPr>
          <p:nvPr/>
        </p:nvPicPr>
        <p:blipFill>
          <a:blip r:embed="rId8"/>
          <a:srcRect/>
          <a:stretch>
            <a:fillRect/>
          </a:stretch>
        </p:blipFill>
        <p:spPr bwMode="auto">
          <a:xfrm>
            <a:off x="7543800" y="0"/>
            <a:ext cx="276225" cy="2590800"/>
          </a:xfrm>
          <a:prstGeom prst="rect">
            <a:avLst/>
          </a:prstGeom>
          <a:noFill/>
          <a:ln w="9525">
            <a:noFill/>
            <a:miter lim="800000"/>
            <a:headEnd/>
            <a:tailEnd/>
          </a:ln>
        </p:spPr>
      </p:pic>
      <p:pic>
        <p:nvPicPr>
          <p:cNvPr id="14348" name="Picture 12" descr="clam2"/>
          <p:cNvPicPr>
            <a:picLocks noChangeAspect="1" noChangeArrowheads="1" noCrop="1"/>
          </p:cNvPicPr>
          <p:nvPr/>
        </p:nvPicPr>
        <p:blipFill>
          <a:blip r:embed="rId5"/>
          <a:srcRect/>
          <a:stretch>
            <a:fillRect/>
          </a:stretch>
        </p:blipFill>
        <p:spPr bwMode="auto">
          <a:xfrm>
            <a:off x="7696200" y="4724400"/>
            <a:ext cx="1162050" cy="1181100"/>
          </a:xfrm>
          <a:prstGeom prst="rect">
            <a:avLst/>
          </a:prstGeom>
          <a:noFill/>
          <a:ln w="9525">
            <a:noFill/>
            <a:miter lim="800000"/>
            <a:headEnd/>
            <a:tailEnd/>
          </a:ln>
        </p:spPr>
      </p:pic>
      <p:pic>
        <p:nvPicPr>
          <p:cNvPr id="9229" name="Picture 13" descr="zeepaard03"/>
          <p:cNvPicPr>
            <a:picLocks noChangeAspect="1" noChangeArrowheads="1" noCrop="1"/>
          </p:cNvPicPr>
          <p:nvPr/>
        </p:nvPicPr>
        <p:blipFill>
          <a:blip r:embed="rId4"/>
          <a:srcRect/>
          <a:stretch>
            <a:fillRect/>
          </a:stretch>
        </p:blipFill>
        <p:spPr bwMode="auto">
          <a:xfrm flipH="1">
            <a:off x="7772400" y="2590800"/>
            <a:ext cx="1009650" cy="1704975"/>
          </a:xfrm>
          <a:prstGeom prst="rect">
            <a:avLst/>
          </a:prstGeom>
          <a:noFill/>
          <a:ln w="9525">
            <a:noFill/>
            <a:miter lim="800000"/>
            <a:headEnd/>
            <a:tailEnd/>
          </a:ln>
        </p:spPr>
      </p:pic>
      <p:pic>
        <p:nvPicPr>
          <p:cNvPr id="9230" name="Picture 14" descr="jgrry"/>
          <p:cNvPicPr>
            <a:picLocks noChangeAspect="1" noChangeArrowheads="1" noCrop="1"/>
          </p:cNvPicPr>
          <p:nvPr/>
        </p:nvPicPr>
        <p:blipFill>
          <a:blip r:embed="rId6"/>
          <a:srcRect/>
          <a:stretch>
            <a:fillRect/>
          </a:stretch>
        </p:blipFill>
        <p:spPr bwMode="auto">
          <a:xfrm>
            <a:off x="228600" y="4800600"/>
            <a:ext cx="942975" cy="438150"/>
          </a:xfrm>
          <a:prstGeom prst="rect">
            <a:avLst/>
          </a:prstGeom>
          <a:noFill/>
          <a:ln w="9525">
            <a:noFill/>
            <a:miter lim="800000"/>
            <a:headEnd/>
            <a:tailEnd/>
          </a:ln>
        </p:spPr>
      </p:pic>
      <p:pic>
        <p:nvPicPr>
          <p:cNvPr id="9231" name="Picture 15" descr="iu color"/>
          <p:cNvPicPr>
            <a:picLocks noChangeAspect="1" noChangeArrowheads="1" noCrop="1"/>
          </p:cNvPicPr>
          <p:nvPr/>
        </p:nvPicPr>
        <p:blipFill>
          <a:blip r:embed="rId7"/>
          <a:srcRect/>
          <a:stretch>
            <a:fillRect/>
          </a:stretch>
        </p:blipFill>
        <p:spPr bwMode="auto">
          <a:xfrm>
            <a:off x="152400" y="381000"/>
            <a:ext cx="1133475" cy="1600200"/>
          </a:xfrm>
          <a:prstGeom prst="rect">
            <a:avLst/>
          </a:prstGeom>
          <a:noFill/>
          <a:ln w="9525">
            <a:noFill/>
            <a:miter lim="800000"/>
            <a:headEnd/>
            <a:tailEnd/>
          </a:ln>
        </p:spPr>
      </p:pic>
      <p:sp>
        <p:nvSpPr>
          <p:cNvPr id="14352" name="Text Box 16"/>
          <p:cNvSpPr txBox="1">
            <a:spLocks noChangeArrowheads="1"/>
          </p:cNvSpPr>
          <p:nvPr/>
        </p:nvSpPr>
        <p:spPr bwMode="auto">
          <a:xfrm>
            <a:off x="1371600" y="381000"/>
            <a:ext cx="6324600" cy="641350"/>
          </a:xfrm>
          <a:prstGeom prst="rect">
            <a:avLst/>
          </a:prstGeom>
          <a:noFill/>
          <a:ln w="9525">
            <a:noFill/>
            <a:miter lim="800000"/>
          </a:ln>
        </p:spPr>
        <p:txBody>
          <a:bodyPr>
            <a:spAutoFit/>
          </a:bodyPr>
          <a:lstStyle/>
          <a:p>
            <a:pPr>
              <a:spcBef>
                <a:spcPct val="50000"/>
              </a:spcBef>
            </a:pPr>
            <a:r>
              <a:rPr lang="en-US" sz="3600" b="1"/>
              <a:t>CÁC VẤN ĐỀ CẦN TÌM HIỂU </a:t>
            </a:r>
          </a:p>
        </p:txBody>
      </p:sp>
      <p:pic>
        <p:nvPicPr>
          <p:cNvPr id="14353" name="Picture 17" descr="9iuh"/>
          <p:cNvPicPr>
            <a:picLocks noChangeAspect="1" noChangeArrowheads="1" noCrop="1"/>
          </p:cNvPicPr>
          <p:nvPr/>
        </p:nvPicPr>
        <p:blipFill>
          <a:blip r:embed="rId8"/>
          <a:srcRect/>
          <a:stretch>
            <a:fillRect/>
          </a:stretch>
        </p:blipFill>
        <p:spPr bwMode="auto">
          <a:xfrm>
            <a:off x="8867775" y="3644900"/>
            <a:ext cx="276225" cy="2590800"/>
          </a:xfrm>
          <a:prstGeom prst="rect">
            <a:avLst/>
          </a:prstGeom>
          <a:noFill/>
          <a:ln w="9525">
            <a:noFill/>
            <a:miter lim="800000"/>
            <a:headEnd/>
            <a:tailEnd/>
          </a:ln>
        </p:spPr>
      </p:pic>
      <p:sp>
        <p:nvSpPr>
          <p:cNvPr id="14354" name="Rectangle 18"/>
          <p:cNvSpPr>
            <a:spLocks noChangeArrowheads="1"/>
          </p:cNvSpPr>
          <p:nvPr/>
        </p:nvSpPr>
        <p:spPr bwMode="auto">
          <a:xfrm>
            <a:off x="1447800" y="1143000"/>
            <a:ext cx="6096000" cy="1311275"/>
          </a:xfrm>
          <a:prstGeom prst="rect">
            <a:avLst/>
          </a:prstGeom>
          <a:noFill/>
          <a:ln w="9525">
            <a:noFill/>
            <a:miter lim="800000"/>
          </a:ln>
        </p:spPr>
        <p:txBody>
          <a:bodyPr anchor="ctr">
            <a:spAutoFit/>
          </a:bodyPr>
          <a:lstStyle/>
          <a:p>
            <a:r>
              <a:rPr lang="en-US" sz="4000" b="1">
                <a:solidFill>
                  <a:srgbClr val="FFFF00"/>
                </a:solidFill>
              </a:rPr>
              <a:t>1. Nước ta có khí hậu nhiệt đới gió mùa</a:t>
            </a:r>
          </a:p>
        </p:txBody>
      </p:sp>
      <p:sp>
        <p:nvSpPr>
          <p:cNvPr id="14355" name="Rectangle 19"/>
          <p:cNvSpPr>
            <a:spLocks noChangeArrowheads="1"/>
          </p:cNvSpPr>
          <p:nvPr/>
        </p:nvSpPr>
        <p:spPr bwMode="auto">
          <a:xfrm>
            <a:off x="1371600" y="2667000"/>
            <a:ext cx="6248400" cy="1143000"/>
          </a:xfrm>
          <a:prstGeom prst="rect">
            <a:avLst/>
          </a:prstGeom>
          <a:noFill/>
          <a:ln w="9525">
            <a:noFill/>
            <a:miter lim="800000"/>
          </a:ln>
        </p:spPr>
        <p:txBody>
          <a:bodyPr anchor="ctr"/>
          <a:lstStyle/>
          <a:p>
            <a:pPr algn="ctr"/>
            <a:r>
              <a:rPr lang="en-US" sz="4400" b="1">
                <a:solidFill>
                  <a:srgbClr val="FFFF00"/>
                </a:solidFill>
              </a:rPr>
              <a:t>2. Khí hậu giữa các miền có sự khác nhau</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2" presetClass="entr" presetSubtype="4" fill="hold" nodeType="withEffect">
                                  <p:stCondLst>
                                    <p:cond delay="600"/>
                                  </p:stCondLst>
                                  <p:childTnLst>
                                    <p:set>
                                      <p:cBhvr>
                                        <p:cTn id="8" dur="1" fill="hold">
                                          <p:stCondLst>
                                            <p:cond delay="0"/>
                                          </p:stCondLst>
                                        </p:cTn>
                                        <p:tgtEl>
                                          <p:spTgt spid="9219"/>
                                        </p:tgtEl>
                                        <p:attrNameLst>
                                          <p:attrName>style.visibility</p:attrName>
                                        </p:attrNameLst>
                                      </p:cBhvr>
                                      <p:to>
                                        <p:strVal val="visible"/>
                                      </p:to>
                                    </p:set>
                                    <p:animEffect transition="in" filter="slide(fromBottom)">
                                      <p:cBhvr>
                                        <p:cTn id="9" dur="500"/>
                                        <p:tgtEl>
                                          <p:spTgt spid="9219"/>
                                        </p:tgtEl>
                                      </p:cBhvr>
                                    </p:animEffect>
                                  </p:childTnLst>
                                </p:cTn>
                              </p:par>
                              <p:par>
                                <p:cTn id="10" presetID="7" presetClass="entr" presetSubtype="4" fill="hold" nodeType="withEffect">
                                  <p:stCondLst>
                                    <p:cond delay="1900"/>
                                  </p:stCondLst>
                                  <p:childTnLst>
                                    <p:set>
                                      <p:cBhvr>
                                        <p:cTn id="11" dur="1" fill="hold">
                                          <p:stCondLst>
                                            <p:cond delay="0"/>
                                          </p:stCondLst>
                                        </p:cTn>
                                        <p:tgtEl>
                                          <p:spTgt spid="9222"/>
                                        </p:tgtEl>
                                        <p:attrNameLst>
                                          <p:attrName>style.visibility</p:attrName>
                                        </p:attrNameLst>
                                      </p:cBhvr>
                                      <p:to>
                                        <p:strVal val="visible"/>
                                      </p:to>
                                    </p:set>
                                    <p:anim calcmode="lin" valueType="num">
                                      <p:cBhvr additive="base">
                                        <p:cTn id="12" dur="5000" fill="hold"/>
                                        <p:tgtEl>
                                          <p:spTgt spid="9222"/>
                                        </p:tgtEl>
                                        <p:attrNameLst>
                                          <p:attrName>ppt_x</p:attrName>
                                        </p:attrNameLst>
                                      </p:cBhvr>
                                      <p:tavLst>
                                        <p:tav tm="0">
                                          <p:val>
                                            <p:strVal val="#ppt_x"/>
                                          </p:val>
                                        </p:tav>
                                        <p:tav tm="100000">
                                          <p:val>
                                            <p:strVal val="#ppt_x"/>
                                          </p:val>
                                        </p:tav>
                                      </p:tavLst>
                                    </p:anim>
                                    <p:anim calcmode="lin" valueType="num">
                                      <p:cBhvr additive="base">
                                        <p:cTn id="13" dur="5000" fill="hold"/>
                                        <p:tgtEl>
                                          <p:spTgt spid="9222"/>
                                        </p:tgtEl>
                                        <p:attrNameLst>
                                          <p:attrName>ppt_y</p:attrName>
                                        </p:attrNameLst>
                                      </p:cBhvr>
                                      <p:tavLst>
                                        <p:tav tm="0">
                                          <p:val>
                                            <p:strVal val="1+#ppt_h/2"/>
                                          </p:val>
                                        </p:tav>
                                        <p:tav tm="100000">
                                          <p:val>
                                            <p:strVal val="#ppt_y"/>
                                          </p:val>
                                        </p:tav>
                                      </p:tavLst>
                                    </p:anim>
                                  </p:childTnLst>
                                </p:cTn>
                              </p:par>
                              <p:par>
                                <p:cTn id="14" presetID="30" presetClass="entr" presetSubtype="0" fill="hold" nodeType="withEffect">
                                  <p:stCondLst>
                                    <p:cond delay="3700"/>
                                  </p:stCondLst>
                                  <p:childTnLst>
                                    <p:set>
                                      <p:cBhvr>
                                        <p:cTn id="15" dur="1" fill="hold">
                                          <p:stCondLst>
                                            <p:cond delay="0"/>
                                          </p:stCondLst>
                                        </p:cTn>
                                        <p:tgtEl>
                                          <p:spTgt spid="9221"/>
                                        </p:tgtEl>
                                        <p:attrNameLst>
                                          <p:attrName>style.visibility</p:attrName>
                                        </p:attrNameLst>
                                      </p:cBhvr>
                                      <p:to>
                                        <p:strVal val="visible"/>
                                      </p:to>
                                    </p:set>
                                    <p:animEffect transition="in" filter="fade">
                                      <p:cBhvr>
                                        <p:cTn id="16" dur="4000" decel="100000"/>
                                        <p:tgtEl>
                                          <p:spTgt spid="9221"/>
                                        </p:tgtEl>
                                      </p:cBhvr>
                                    </p:animEffect>
                                    <p:anim calcmode="lin" valueType="num">
                                      <p:cBhvr>
                                        <p:cTn id="17" dur="4000" decel="100000" fill="hold"/>
                                        <p:tgtEl>
                                          <p:spTgt spid="9221"/>
                                        </p:tgtEl>
                                        <p:attrNameLst>
                                          <p:attrName>style.rotation</p:attrName>
                                        </p:attrNameLst>
                                      </p:cBhvr>
                                      <p:tavLst>
                                        <p:tav tm="0">
                                          <p:val>
                                            <p:fltVal val="-90"/>
                                          </p:val>
                                        </p:tav>
                                        <p:tav tm="100000">
                                          <p:val>
                                            <p:fltVal val="0"/>
                                          </p:val>
                                        </p:tav>
                                      </p:tavLst>
                                    </p:anim>
                                    <p:anim calcmode="lin" valueType="num">
                                      <p:cBhvr>
                                        <p:cTn id="18" dur="4000" decel="100000" fill="hold"/>
                                        <p:tgtEl>
                                          <p:spTgt spid="9221"/>
                                        </p:tgtEl>
                                        <p:attrNameLst>
                                          <p:attrName>ppt_x</p:attrName>
                                        </p:attrNameLst>
                                      </p:cBhvr>
                                      <p:tavLst>
                                        <p:tav tm="0">
                                          <p:val>
                                            <p:strVal val="#ppt_x+0.4"/>
                                          </p:val>
                                        </p:tav>
                                        <p:tav tm="100000">
                                          <p:val>
                                            <p:strVal val="#ppt_x-0.05"/>
                                          </p:val>
                                        </p:tav>
                                      </p:tavLst>
                                    </p:anim>
                                    <p:anim calcmode="lin" valueType="num">
                                      <p:cBhvr>
                                        <p:cTn id="19" dur="4000" decel="100000" fill="hold"/>
                                        <p:tgtEl>
                                          <p:spTgt spid="9221"/>
                                        </p:tgtEl>
                                        <p:attrNameLst>
                                          <p:attrName>ppt_y</p:attrName>
                                        </p:attrNameLst>
                                      </p:cBhvr>
                                      <p:tavLst>
                                        <p:tav tm="0">
                                          <p:val>
                                            <p:strVal val="#ppt_y-0.4"/>
                                          </p:val>
                                        </p:tav>
                                        <p:tav tm="100000">
                                          <p:val>
                                            <p:strVal val="#ppt_y+0.1"/>
                                          </p:val>
                                        </p:tav>
                                      </p:tavLst>
                                    </p:anim>
                                    <p:anim calcmode="lin" valueType="num">
                                      <p:cBhvr>
                                        <p:cTn id="20" dur="1000" accel="100000" fill="hold">
                                          <p:stCondLst>
                                            <p:cond delay="4000"/>
                                          </p:stCondLst>
                                        </p:cTn>
                                        <p:tgtEl>
                                          <p:spTgt spid="9221"/>
                                        </p:tgtEl>
                                        <p:attrNameLst>
                                          <p:attrName>ppt_x</p:attrName>
                                        </p:attrNameLst>
                                      </p:cBhvr>
                                      <p:tavLst>
                                        <p:tav tm="0">
                                          <p:val>
                                            <p:strVal val="#ppt_x-0.05"/>
                                          </p:val>
                                        </p:tav>
                                        <p:tav tm="100000">
                                          <p:val>
                                            <p:strVal val="#ppt_x"/>
                                          </p:val>
                                        </p:tav>
                                      </p:tavLst>
                                    </p:anim>
                                    <p:anim calcmode="lin" valueType="num">
                                      <p:cBhvr>
                                        <p:cTn id="21" dur="1000" accel="100000" fill="hold">
                                          <p:stCondLst>
                                            <p:cond delay="4000"/>
                                          </p:stCondLst>
                                        </p:cTn>
                                        <p:tgtEl>
                                          <p:spTgt spid="9221"/>
                                        </p:tgtEl>
                                        <p:attrNameLst>
                                          <p:attrName>ppt_y</p:attrName>
                                        </p:attrNameLst>
                                      </p:cBhvr>
                                      <p:tavLst>
                                        <p:tav tm="0">
                                          <p:val>
                                            <p:strVal val="#ppt_y+0.1"/>
                                          </p:val>
                                        </p:tav>
                                        <p:tav tm="100000">
                                          <p:val>
                                            <p:strVal val="#ppt_y"/>
                                          </p:val>
                                        </p:tav>
                                      </p:tavLst>
                                    </p:anim>
                                  </p:childTnLst>
                                </p:cTn>
                              </p:par>
                              <p:par>
                                <p:cTn id="22" presetID="12" presetClass="entr" presetSubtype="4" fill="hold" nodeType="withEffect">
                                  <p:stCondLst>
                                    <p:cond delay="600"/>
                                  </p:stCondLst>
                                  <p:childTnLst>
                                    <p:set>
                                      <p:cBhvr>
                                        <p:cTn id="23" dur="1" fill="hold">
                                          <p:stCondLst>
                                            <p:cond delay="0"/>
                                          </p:stCondLst>
                                        </p:cTn>
                                        <p:tgtEl>
                                          <p:spTgt spid="9229"/>
                                        </p:tgtEl>
                                        <p:attrNameLst>
                                          <p:attrName>style.visibility</p:attrName>
                                        </p:attrNameLst>
                                      </p:cBhvr>
                                      <p:to>
                                        <p:strVal val="visible"/>
                                      </p:to>
                                    </p:set>
                                    <p:animEffect transition="in" filter="slide(fromBottom)">
                                      <p:cBhvr>
                                        <p:cTn id="24" dur="500"/>
                                        <p:tgtEl>
                                          <p:spTgt spid="9229"/>
                                        </p:tgtEl>
                                      </p:cBhvr>
                                    </p:animEffect>
                                  </p:childTnLst>
                                </p:cTn>
                              </p:par>
                              <p:par>
                                <p:cTn id="25" presetID="30" presetClass="entr" presetSubtype="0" fill="hold" nodeType="withEffect">
                                  <p:stCondLst>
                                    <p:cond delay="3700"/>
                                  </p:stCondLst>
                                  <p:childTnLst>
                                    <p:set>
                                      <p:cBhvr>
                                        <p:cTn id="26" dur="1" fill="hold">
                                          <p:stCondLst>
                                            <p:cond delay="0"/>
                                          </p:stCondLst>
                                        </p:cTn>
                                        <p:tgtEl>
                                          <p:spTgt spid="9230"/>
                                        </p:tgtEl>
                                        <p:attrNameLst>
                                          <p:attrName>style.visibility</p:attrName>
                                        </p:attrNameLst>
                                      </p:cBhvr>
                                      <p:to>
                                        <p:strVal val="visible"/>
                                      </p:to>
                                    </p:set>
                                    <p:animEffect transition="in" filter="fade">
                                      <p:cBhvr>
                                        <p:cTn id="27" dur="4000" decel="100000"/>
                                        <p:tgtEl>
                                          <p:spTgt spid="9230"/>
                                        </p:tgtEl>
                                      </p:cBhvr>
                                    </p:animEffect>
                                    <p:anim calcmode="lin" valueType="num">
                                      <p:cBhvr>
                                        <p:cTn id="28" dur="4000" decel="100000" fill="hold"/>
                                        <p:tgtEl>
                                          <p:spTgt spid="9230"/>
                                        </p:tgtEl>
                                        <p:attrNameLst>
                                          <p:attrName>style.rotation</p:attrName>
                                        </p:attrNameLst>
                                      </p:cBhvr>
                                      <p:tavLst>
                                        <p:tav tm="0">
                                          <p:val>
                                            <p:fltVal val="-90"/>
                                          </p:val>
                                        </p:tav>
                                        <p:tav tm="100000">
                                          <p:val>
                                            <p:fltVal val="0"/>
                                          </p:val>
                                        </p:tav>
                                      </p:tavLst>
                                    </p:anim>
                                    <p:anim calcmode="lin" valueType="num">
                                      <p:cBhvr>
                                        <p:cTn id="29" dur="4000" decel="100000" fill="hold"/>
                                        <p:tgtEl>
                                          <p:spTgt spid="9230"/>
                                        </p:tgtEl>
                                        <p:attrNameLst>
                                          <p:attrName>ppt_x</p:attrName>
                                        </p:attrNameLst>
                                      </p:cBhvr>
                                      <p:tavLst>
                                        <p:tav tm="0">
                                          <p:val>
                                            <p:strVal val="#ppt_x+0.4"/>
                                          </p:val>
                                        </p:tav>
                                        <p:tav tm="100000">
                                          <p:val>
                                            <p:strVal val="#ppt_x-0.05"/>
                                          </p:val>
                                        </p:tav>
                                      </p:tavLst>
                                    </p:anim>
                                    <p:anim calcmode="lin" valueType="num">
                                      <p:cBhvr>
                                        <p:cTn id="30" dur="4000" decel="100000" fill="hold"/>
                                        <p:tgtEl>
                                          <p:spTgt spid="9230"/>
                                        </p:tgtEl>
                                        <p:attrNameLst>
                                          <p:attrName>ppt_y</p:attrName>
                                        </p:attrNameLst>
                                      </p:cBhvr>
                                      <p:tavLst>
                                        <p:tav tm="0">
                                          <p:val>
                                            <p:strVal val="#ppt_y-0.4"/>
                                          </p:val>
                                        </p:tav>
                                        <p:tav tm="100000">
                                          <p:val>
                                            <p:strVal val="#ppt_y+0.1"/>
                                          </p:val>
                                        </p:tav>
                                      </p:tavLst>
                                    </p:anim>
                                    <p:anim calcmode="lin" valueType="num">
                                      <p:cBhvr>
                                        <p:cTn id="31" dur="1000" accel="100000" fill="hold">
                                          <p:stCondLst>
                                            <p:cond delay="4000"/>
                                          </p:stCondLst>
                                        </p:cTn>
                                        <p:tgtEl>
                                          <p:spTgt spid="9230"/>
                                        </p:tgtEl>
                                        <p:attrNameLst>
                                          <p:attrName>ppt_x</p:attrName>
                                        </p:attrNameLst>
                                      </p:cBhvr>
                                      <p:tavLst>
                                        <p:tav tm="0">
                                          <p:val>
                                            <p:strVal val="#ppt_x-0.05"/>
                                          </p:val>
                                        </p:tav>
                                        <p:tav tm="100000">
                                          <p:val>
                                            <p:strVal val="#ppt_x"/>
                                          </p:val>
                                        </p:tav>
                                      </p:tavLst>
                                    </p:anim>
                                    <p:anim calcmode="lin" valueType="num">
                                      <p:cBhvr>
                                        <p:cTn id="32" dur="1000" accel="100000" fill="hold">
                                          <p:stCondLst>
                                            <p:cond delay="4000"/>
                                          </p:stCondLst>
                                        </p:cTn>
                                        <p:tgtEl>
                                          <p:spTgt spid="9230"/>
                                        </p:tgtEl>
                                        <p:attrNameLst>
                                          <p:attrName>ppt_y</p:attrName>
                                        </p:attrNameLst>
                                      </p:cBhvr>
                                      <p:tavLst>
                                        <p:tav tm="0">
                                          <p:val>
                                            <p:strVal val="#ppt_y+0.1"/>
                                          </p:val>
                                        </p:tav>
                                        <p:tav tm="100000">
                                          <p:val>
                                            <p:strVal val="#ppt_y"/>
                                          </p:val>
                                        </p:tav>
                                      </p:tavLst>
                                    </p:anim>
                                  </p:childTnLst>
                                </p:cTn>
                              </p:par>
                              <p:par>
                                <p:cTn id="33" presetID="7" presetClass="entr" presetSubtype="4" fill="hold" nodeType="withEffect">
                                  <p:stCondLst>
                                    <p:cond delay="1900"/>
                                  </p:stCondLst>
                                  <p:childTnLst>
                                    <p:set>
                                      <p:cBhvr>
                                        <p:cTn id="34" dur="1" fill="hold">
                                          <p:stCondLst>
                                            <p:cond delay="0"/>
                                          </p:stCondLst>
                                        </p:cTn>
                                        <p:tgtEl>
                                          <p:spTgt spid="9231"/>
                                        </p:tgtEl>
                                        <p:attrNameLst>
                                          <p:attrName>style.visibility</p:attrName>
                                        </p:attrNameLst>
                                      </p:cBhvr>
                                      <p:to>
                                        <p:strVal val="visible"/>
                                      </p:to>
                                    </p:set>
                                    <p:anim calcmode="lin" valueType="num">
                                      <p:cBhvr additive="base">
                                        <p:cTn id="35" dur="5000" fill="hold"/>
                                        <p:tgtEl>
                                          <p:spTgt spid="9231"/>
                                        </p:tgtEl>
                                        <p:attrNameLst>
                                          <p:attrName>ppt_x</p:attrName>
                                        </p:attrNameLst>
                                      </p:cBhvr>
                                      <p:tavLst>
                                        <p:tav tm="0">
                                          <p:val>
                                            <p:strVal val="#ppt_x"/>
                                          </p:val>
                                        </p:tav>
                                        <p:tav tm="100000">
                                          <p:val>
                                            <p:strVal val="#ppt_x"/>
                                          </p:val>
                                        </p:tav>
                                      </p:tavLst>
                                    </p:anim>
                                    <p:anim calcmode="lin" valueType="num">
                                      <p:cBhvr additive="base">
                                        <p:cTn id="36" dur="5000" fill="hold"/>
                                        <p:tgtEl>
                                          <p:spTgt spid="9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9220" name="PhotoImpact" r:id="rId4" imgW="7353300" imgH="9525000" progId="PI3.Image">
                  <p:embed/>
                </p:oleObj>
              </mc:Choice>
              <mc:Fallback>
                <p:oleObj name="PhotoImpact" r:id="rId4" imgW="7353300" imgH="9525000" progId="PI3.Image">
                  <p:embed/>
                  <p:pic>
                    <p:nvPicPr>
                      <p:cNvPr id="0" name="Object 2"/>
                      <p:cNvPicPr>
                        <a:picLocks noChangeAspect="1"/>
                      </p:cNvPicPr>
                      <p:nvPr/>
                    </p:nvPicPr>
                    <p:blipFill>
                      <a:blip r:embed="rId5"/>
                      <a:stretch>
                        <a:fillRect/>
                      </a:stretch>
                    </p:blipFill>
                    <p:spPr>
                      <a:xfrm>
                        <a:off x="38496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graphicFrame>
        <p:nvGraphicFramePr>
          <p:cNvPr id="46083" name="Group 3"/>
          <p:cNvGraphicFramePr>
            <a:graphicFrameLocks noGrp="1"/>
          </p:cNvGraphicFramePr>
          <p:nvPr>
            <p:ph sz="half" idx="1"/>
          </p:nvPr>
        </p:nvGraphicFramePr>
        <p:xfrm>
          <a:off x="228600" y="228600"/>
          <a:ext cx="3276600" cy="3241676"/>
        </p:xfrm>
        <a:graphic>
          <a:graphicData uri="http://schemas.openxmlformats.org/drawingml/2006/table">
            <a:tbl>
              <a:tblPr/>
              <a:tblGrid>
                <a:gridCol w="3276600">
                  <a:extLst>
                    <a:ext uri="{9D8B030D-6E8A-4147-A177-3AD203B41FA5}">
                      <a16:colId xmlns:a16="http://schemas.microsoft.com/office/drawing/2014/main" val="20000"/>
                    </a:ext>
                  </a:extLst>
                </a:gridCol>
              </a:tblGrid>
              <a:tr h="90646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Tháng 1</a:t>
                      </a:r>
                      <a:endParaRPr kumimoji="0" lang="en-US" sz="3200" b="1" i="0" u="none" strike="noStrike" cap="none" normalizeH="0" baseline="0" smtClean="0">
                        <a:ln>
                          <a:noFill/>
                        </a:ln>
                        <a:solidFill>
                          <a:srgbClr val="0000CC"/>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0"/>
                  </a:ext>
                </a:extLst>
              </a:tr>
              <a:tr h="10668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Hà Nội   16 </a:t>
                      </a: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3200" b="1" i="0" u="none" strike="noStrike" cap="none" normalizeH="0" baseline="30000" smtClean="0">
                          <a:ln>
                            <a:noFill/>
                          </a:ln>
                          <a:solidFill>
                            <a:schemeClr val="tx1"/>
                          </a:solidFill>
                          <a:effectLst/>
                          <a:latin typeface="Times New Roman" panose="02020603050405020304" pitchFamily="18" charset="0"/>
                          <a:cs typeface="Times New Roman" panose="02020603050405020304" pitchFamily="18" charset="0"/>
                        </a:rPr>
                        <a:t>0</a:t>
                      </a: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a:t>
                      </a:r>
                      <a:endParaRPr kumimoji="0" lang="en-US" sz="3200" b="1" i="0" u="none" strike="noStrike" cap="none" normalizeH="0" baseline="0" smtClean="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12684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smtClean="0">
                          <a:ln>
                            <a:noFill/>
                          </a:ln>
                          <a:solidFill>
                            <a:srgbClr val="990033"/>
                          </a:solidFill>
                          <a:effectLst/>
                          <a:latin typeface="Times New Roman" panose="02020603050405020304" pitchFamily="18" charset="0"/>
                          <a:cs typeface="Times New Roman" panose="02020603050405020304" pitchFamily="18" charset="0"/>
                        </a:rPr>
                        <a:t>TP.Hồ Chí Minh 26 </a:t>
                      </a: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3200" b="1" i="0" u="none" strike="noStrike" cap="none" normalizeH="0" baseline="30000" smtClean="0">
                          <a:ln>
                            <a:noFill/>
                          </a:ln>
                          <a:solidFill>
                            <a:schemeClr val="tx1"/>
                          </a:solidFill>
                          <a:effectLst/>
                          <a:latin typeface="Times New Roman" panose="02020603050405020304" pitchFamily="18" charset="0"/>
                          <a:cs typeface="Times New Roman" panose="02020603050405020304" pitchFamily="18" charset="0"/>
                        </a:rPr>
                        <a:t>0</a:t>
                      </a: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a:t>
                      </a:r>
                      <a:endParaRPr kumimoji="0" lang="en-US" sz="3200" b="1" i="0" u="none" strike="noStrike" cap="none" normalizeH="0" baseline="0" smtClean="0">
                        <a:ln>
                          <a:noFill/>
                        </a:ln>
                        <a:solidFill>
                          <a:srgbClr val="990033"/>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2"/>
                  </a:ext>
                </a:extLst>
              </a:tr>
            </a:tbl>
          </a:graphicData>
        </a:graphic>
      </p:graphicFrame>
      <p:graphicFrame>
        <p:nvGraphicFramePr>
          <p:cNvPr id="46093" name="Group 13"/>
          <p:cNvGraphicFramePr>
            <a:graphicFrameLocks noGrp="1"/>
          </p:cNvGraphicFramePr>
          <p:nvPr>
            <p:ph sz="half" idx="2"/>
          </p:nvPr>
        </p:nvGraphicFramePr>
        <p:xfrm>
          <a:off x="228600" y="3657600"/>
          <a:ext cx="3276600" cy="2751138"/>
        </p:xfrm>
        <a:graphic>
          <a:graphicData uri="http://schemas.openxmlformats.org/drawingml/2006/table">
            <a:tbl>
              <a:tblPr/>
              <a:tblGrid>
                <a:gridCol w="3276600">
                  <a:extLst>
                    <a:ext uri="{9D8B030D-6E8A-4147-A177-3AD203B41FA5}">
                      <a16:colId xmlns:a16="http://schemas.microsoft.com/office/drawing/2014/main" val="20000"/>
                    </a:ext>
                  </a:extLst>
                </a:gridCol>
              </a:tblGrid>
              <a:tr h="671513">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Tháng 7</a:t>
                      </a:r>
                      <a:endParaRPr kumimoji="0" lang="en-US" sz="1800" b="0" i="0" u="none" strike="noStrike" cap="none" normalizeH="0" baseline="0" smtClean="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669925">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Hà Nội    29 </a:t>
                      </a: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3200" b="1" i="0" u="none" strike="noStrike" cap="none" normalizeH="0" baseline="30000" smtClean="0">
                          <a:ln>
                            <a:noFill/>
                          </a:ln>
                          <a:solidFill>
                            <a:schemeClr val="tx1"/>
                          </a:solidFill>
                          <a:effectLst/>
                          <a:latin typeface="Times New Roman" panose="02020603050405020304" pitchFamily="18" charset="0"/>
                          <a:cs typeface="Times New Roman" panose="02020603050405020304" pitchFamily="18" charset="0"/>
                        </a:rPr>
                        <a:t>0</a:t>
                      </a: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a:t>
                      </a:r>
                      <a:endParaRPr kumimoji="0" 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409700">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smtClean="0">
                          <a:ln>
                            <a:noFill/>
                          </a:ln>
                          <a:solidFill>
                            <a:srgbClr val="990033"/>
                          </a:solidFill>
                          <a:effectLst/>
                          <a:latin typeface="Times New Roman" panose="02020603050405020304" pitchFamily="18" charset="0"/>
                          <a:cs typeface="Times New Roman" panose="02020603050405020304" pitchFamily="18" charset="0"/>
                        </a:rPr>
                        <a:t>TP.Hồ Chí Minh</a:t>
                      </a:r>
                      <a:endParaRPr kumimoji="0" lang="en-US" sz="3200" b="1" i="0" u="none" strike="noStrike" cap="none" normalizeH="0" baseline="0" smtClean="0">
                        <a:ln>
                          <a:noFill/>
                        </a:ln>
                        <a:solidFill>
                          <a:srgbClr val="990033"/>
                        </a:solidFill>
                        <a:effectLst/>
                        <a:latin typeface="Arial" panose="020B0604020202020204"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pPr>
                      <a:r>
                        <a:rPr kumimoji="0" lang="en-US" sz="3200" b="1" i="0" u="none" strike="noStrike" cap="none" normalizeH="0" baseline="0" smtClean="0">
                          <a:ln>
                            <a:noFill/>
                          </a:ln>
                          <a:solidFill>
                            <a:srgbClr val="990033"/>
                          </a:solidFill>
                          <a:effectLst/>
                          <a:latin typeface="Times New Roman" panose="02020603050405020304" pitchFamily="18" charset="0"/>
                          <a:cs typeface="Times New Roman" panose="02020603050405020304" pitchFamily="18" charset="0"/>
                        </a:rPr>
                        <a:t>27 </a:t>
                      </a: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3200" b="1" i="0" u="none" strike="noStrike" cap="none" normalizeH="0" baseline="30000" smtClean="0">
                          <a:ln>
                            <a:noFill/>
                          </a:ln>
                          <a:solidFill>
                            <a:schemeClr val="tx1"/>
                          </a:solidFill>
                          <a:effectLst/>
                          <a:latin typeface="Times New Roman" panose="02020603050405020304" pitchFamily="18" charset="0"/>
                          <a:cs typeface="Times New Roman" panose="02020603050405020304" pitchFamily="18" charset="0"/>
                        </a:rPr>
                        <a:t>0</a:t>
                      </a:r>
                      <a:r>
                        <a:rPr kumimoji="0" lang="en-US" sz="3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a:t>
                      </a:r>
                      <a:endParaRPr kumimoji="0" lang="en-US" sz="3200" b="1" i="0" u="none" strike="noStrike" cap="none" normalizeH="0" baseline="0" smtClean="0">
                        <a:ln>
                          <a:noFill/>
                        </a:ln>
                        <a:solidFill>
                          <a:srgbClr val="990033"/>
                        </a:solidFill>
                        <a:effectLst/>
                        <a:latin typeface="Times New Roman" panose="02020603050405020304" pitchFamily="18" charset="0"/>
                        <a:cs typeface="Times New Roman" panose="02020603050405020304"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6083"/>
                                        </p:tgtEl>
                                        <p:attrNameLst>
                                          <p:attrName>style.visibility</p:attrName>
                                        </p:attrNameLst>
                                      </p:cBhvr>
                                      <p:to>
                                        <p:strVal val="visible"/>
                                      </p:to>
                                    </p:set>
                                    <p:anim calcmode="lin" valueType="num">
                                      <p:cBhvr>
                                        <p:cTn id="7" dur="1000" fill="hold"/>
                                        <p:tgtEl>
                                          <p:spTgt spid="46083"/>
                                        </p:tgtEl>
                                        <p:attrNameLst>
                                          <p:attrName>ppt_w</p:attrName>
                                        </p:attrNameLst>
                                      </p:cBhvr>
                                      <p:tavLst>
                                        <p:tav tm="0">
                                          <p:val>
                                            <p:fltVal val="0"/>
                                          </p:val>
                                        </p:tav>
                                        <p:tav tm="100000">
                                          <p:val>
                                            <p:strVal val="#ppt_w"/>
                                          </p:val>
                                        </p:tav>
                                      </p:tavLst>
                                    </p:anim>
                                    <p:anim calcmode="lin" valueType="num">
                                      <p:cBhvr>
                                        <p:cTn id="8" dur="1000" fill="hold"/>
                                        <p:tgtEl>
                                          <p:spTgt spid="46083"/>
                                        </p:tgtEl>
                                        <p:attrNameLst>
                                          <p:attrName>ppt_h</p:attrName>
                                        </p:attrNameLst>
                                      </p:cBhvr>
                                      <p:tavLst>
                                        <p:tav tm="0">
                                          <p:val>
                                            <p:fltVal val="0"/>
                                          </p:val>
                                        </p:tav>
                                        <p:tav tm="100000">
                                          <p:val>
                                            <p:strVal val="#ppt_h"/>
                                          </p:val>
                                        </p:tav>
                                      </p:tavLst>
                                    </p:anim>
                                    <p:anim calcmode="lin" valueType="num">
                                      <p:cBhvr>
                                        <p:cTn id="9" dur="1000" fill="hold"/>
                                        <p:tgtEl>
                                          <p:spTgt spid="46083"/>
                                        </p:tgtEl>
                                        <p:attrNameLst>
                                          <p:attrName>style.rotation</p:attrName>
                                        </p:attrNameLst>
                                      </p:cBhvr>
                                      <p:tavLst>
                                        <p:tav tm="0">
                                          <p:val>
                                            <p:fltVal val="90"/>
                                          </p:val>
                                        </p:tav>
                                        <p:tav tm="100000">
                                          <p:val>
                                            <p:fltVal val="0"/>
                                          </p:val>
                                        </p:tav>
                                      </p:tavLst>
                                    </p:anim>
                                    <p:animEffect transition="in" filter="fade">
                                      <p:cBhvr>
                                        <p:cTn id="10" dur="1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nvGraphicFramePr>
        <p:xfrm>
          <a:off x="0" y="0"/>
          <a:ext cx="9144000" cy="2752726"/>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Địa điểm</a:t>
                      </a: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Nhiệt độ trung bình (</a:t>
                      </a:r>
                      <a:r>
                        <a:rPr kumimoji="0" lang="en-US" sz="2400" b="1" i="0" u="none" strike="noStrike" cap="none" normalizeH="0" baseline="30000" smtClean="0">
                          <a:ln>
                            <a:noFill/>
                          </a:ln>
                          <a:solidFill>
                            <a:schemeClr val="tx1"/>
                          </a:solidFill>
                          <a:effectLst/>
                          <a:latin typeface="Times New Roman" panose="02020603050405020304" pitchFamily="18" charset="0"/>
                          <a:cs typeface="Times New Roman" panose="02020603050405020304" pitchFamily="18" charset="0"/>
                        </a:rPr>
                        <a:t>0</a:t>
                      </a:r>
                      <a:r>
                        <a:rPr kumimoji="0" 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a:t>
                      </a: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Tháng 1</a:t>
                      </a: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Tháng 7</a:t>
                      </a: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Hà Nội</a:t>
                      </a:r>
                      <a:endParaRPr kumimoji="0" lang="en-US" sz="2400" b="1" i="0" u="none" strike="noStrike" cap="none" normalizeH="0" baseline="0" smtClean="0">
                        <a:ln>
                          <a:noFill/>
                        </a:ln>
                        <a:solidFill>
                          <a:srgbClr val="0000CC"/>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16</a:t>
                      </a:r>
                      <a:endParaRPr kumimoji="0" lang="en-US" sz="2400" b="1" i="0" u="none" strike="noStrike" cap="none" normalizeH="0" baseline="0" smtClean="0">
                        <a:ln>
                          <a:noFill/>
                        </a:ln>
                        <a:solidFill>
                          <a:srgbClr val="0000CC"/>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29</a:t>
                      </a:r>
                      <a:endParaRPr kumimoji="0" lang="en-US" sz="2400" b="1" i="0" u="none" strike="noStrike" cap="none" normalizeH="0" baseline="0" smtClean="0">
                        <a:ln>
                          <a:noFill/>
                        </a:ln>
                        <a:solidFill>
                          <a:srgbClr val="0000CC"/>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9900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TP.Hồ Chí Minh</a:t>
                      </a:r>
                      <a:endParaRPr kumimoji="0" lang="en-US" sz="2400" b="1" i="0" u="none" strike="noStrike" cap="none" normalizeH="0" baseline="0" smtClean="0">
                        <a:ln>
                          <a:noFill/>
                        </a:ln>
                        <a:solidFill>
                          <a:srgbClr val="990033"/>
                        </a:solidFill>
                        <a:effectLst>
                          <a:outerShdw blurRad="38100" dist="38100" dir="2700000" algn="tl">
                            <a:srgbClr val="C0C0C0"/>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26</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27</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48154" name="Rectangle 26"/>
          <p:cNvSpPr>
            <a:spLocks noChangeArrowheads="1"/>
          </p:cNvSpPr>
          <p:nvPr/>
        </p:nvSpPr>
        <p:spPr bwMode="auto">
          <a:xfrm>
            <a:off x="0" y="2743200"/>
            <a:ext cx="9144000" cy="1971675"/>
          </a:xfrm>
          <a:prstGeom prst="rect">
            <a:avLst/>
          </a:prstGeom>
          <a:solidFill>
            <a:srgbClr val="CCFF99"/>
          </a:solidFill>
          <a:ln w="9525">
            <a:noFill/>
            <a:miter lim="800000"/>
          </a:ln>
        </p:spPr>
        <p:txBody>
          <a:bodyPr>
            <a:spAutoFit/>
          </a:bodyPr>
          <a:lstStyle/>
          <a:p>
            <a:pPr>
              <a:lnSpc>
                <a:spcPct val="110000"/>
              </a:lnSpc>
            </a:pPr>
            <a:r>
              <a:rPr lang="en-US" sz="2800" b="1"/>
              <a:t>+ So nhiệt </a:t>
            </a:r>
            <a:r>
              <a:rPr lang="vi-VN" sz="2800" b="1"/>
              <a:t>đ</a:t>
            </a:r>
            <a:r>
              <a:rPr lang="en-US" sz="2800" b="1"/>
              <a:t>ộ trung bình vào tháng 1 của Hà Nội  với  Thành phố Hồ Chí Minh.</a:t>
            </a:r>
          </a:p>
          <a:p>
            <a:pPr>
              <a:lnSpc>
                <a:spcPct val="110000"/>
              </a:lnSpc>
            </a:pPr>
            <a:r>
              <a:rPr lang="en-US" sz="2800" b="1"/>
              <a:t>+ So nhiệt </a:t>
            </a:r>
            <a:r>
              <a:rPr lang="vi-VN" sz="2800" b="1"/>
              <a:t>đ</a:t>
            </a:r>
            <a:r>
              <a:rPr lang="en-US" sz="2800" b="1"/>
              <a:t>ộ trung bình vào tháng 7 của Hà Nội và Thành phố Hồ Chí Minh </a:t>
            </a:r>
          </a:p>
        </p:txBody>
      </p:sp>
      <p:sp>
        <p:nvSpPr>
          <p:cNvPr id="48155" name="Rectangle 27"/>
          <p:cNvSpPr>
            <a:spLocks noChangeArrowheads="1"/>
          </p:cNvSpPr>
          <p:nvPr/>
        </p:nvSpPr>
        <p:spPr bwMode="auto">
          <a:xfrm>
            <a:off x="0" y="4757738"/>
            <a:ext cx="9144000" cy="2124075"/>
          </a:xfrm>
          <a:prstGeom prst="rect">
            <a:avLst/>
          </a:prstGeom>
          <a:noFill/>
          <a:ln w="9525">
            <a:noFill/>
            <a:miter lim="800000"/>
          </a:ln>
          <a:effectLst/>
        </p:spPr>
        <p:txBody>
          <a:bodyPr>
            <a:spAutoFit/>
          </a:bodyPr>
          <a:lstStyle/>
          <a:p>
            <a:pPr>
              <a:lnSpc>
                <a:spcPct val="110000"/>
              </a:lnSpc>
              <a:defRPr/>
            </a:pPr>
            <a:r>
              <a:rPr lang="en-US" sz="2400" b="1">
                <a:effectLst>
                  <a:outerShdw blurRad="38100" dist="38100" dir="2700000" algn="tl">
                    <a:srgbClr val="C0C0C0"/>
                  </a:outerShdw>
                </a:effectLst>
                <a:latin typeface="Arial" panose="020B0604020202020204"/>
              </a:rPr>
              <a:t>+ Nhiệt </a:t>
            </a:r>
            <a:r>
              <a:rPr lang="vi-VN" sz="2400" b="1">
                <a:effectLst>
                  <a:outerShdw blurRad="38100" dist="38100" dir="2700000" algn="tl">
                    <a:srgbClr val="C0C0C0"/>
                  </a:outerShdw>
                </a:effectLst>
                <a:latin typeface="Arial" panose="020B0604020202020204"/>
              </a:rPr>
              <a:t>đ</a:t>
            </a:r>
            <a:r>
              <a:rPr lang="en-US" sz="2400" b="1">
                <a:effectLst>
                  <a:outerShdw blurRad="38100" dist="38100" dir="2700000" algn="tl">
                    <a:srgbClr val="C0C0C0"/>
                  </a:outerShdw>
                </a:effectLst>
                <a:latin typeface="Arial" panose="020B0604020202020204"/>
              </a:rPr>
              <a:t>ộ trung bình vào tháng 1 của Hà Nội thấp h</a:t>
            </a:r>
            <a:r>
              <a:rPr lang="vi-VN" sz="2400" b="1">
                <a:effectLst>
                  <a:outerShdw blurRad="38100" dist="38100" dir="2700000" algn="tl">
                    <a:srgbClr val="C0C0C0"/>
                  </a:outerShdw>
                </a:effectLst>
                <a:latin typeface="Arial" panose="020B0604020202020204"/>
              </a:rPr>
              <a:t>ơ</a:t>
            </a:r>
            <a:r>
              <a:rPr lang="en-US" sz="2400" b="1">
                <a:effectLst>
                  <a:outerShdw blurRad="38100" dist="38100" dir="2700000" algn="tl">
                    <a:srgbClr val="C0C0C0"/>
                  </a:outerShdw>
                </a:effectLst>
                <a:latin typeface="Arial" panose="020B0604020202020204"/>
              </a:rPr>
              <a:t>n nhiều so với của Thành phố Hồ Chí Minh.</a:t>
            </a:r>
          </a:p>
          <a:p>
            <a:pPr>
              <a:lnSpc>
                <a:spcPct val="110000"/>
              </a:lnSpc>
              <a:defRPr/>
            </a:pPr>
            <a:r>
              <a:rPr lang="en-US" sz="2400" b="1">
                <a:effectLst>
                  <a:outerShdw blurRad="38100" dist="38100" dir="2700000" algn="tl">
                    <a:srgbClr val="C0C0C0"/>
                  </a:outerShdw>
                </a:effectLst>
                <a:latin typeface="Arial" panose="020B0604020202020204"/>
              </a:rPr>
              <a:t>+ Nhiệt </a:t>
            </a:r>
            <a:r>
              <a:rPr lang="vi-VN" sz="2400" b="1">
                <a:effectLst>
                  <a:outerShdw blurRad="38100" dist="38100" dir="2700000" algn="tl">
                    <a:srgbClr val="C0C0C0"/>
                  </a:outerShdw>
                </a:effectLst>
                <a:latin typeface="Arial" panose="020B0604020202020204"/>
              </a:rPr>
              <a:t>đ</a:t>
            </a:r>
            <a:r>
              <a:rPr lang="en-US" sz="2400" b="1">
                <a:effectLst>
                  <a:outerShdw blurRad="38100" dist="38100" dir="2700000" algn="tl">
                    <a:srgbClr val="C0C0C0"/>
                  </a:outerShdw>
                </a:effectLst>
                <a:latin typeface="Arial" panose="020B0604020202020204"/>
              </a:rPr>
              <a:t>ộ trung bình vào th</a:t>
            </a:r>
            <a:r>
              <a:rPr lang="en-US" sz="2400" b="1">
                <a:effectLst>
                  <a:outerShdw blurRad="38100" dist="38100" dir="2700000" algn="tl">
                    <a:srgbClr val="C0C0C0"/>
                  </a:outerShdw>
                </a:effectLst>
              </a:rPr>
              <a:t>á</a:t>
            </a:r>
            <a:r>
              <a:rPr lang="en-US" sz="2400" b="1">
                <a:effectLst>
                  <a:outerShdw blurRad="38100" dist="38100" dir="2700000" algn="tl">
                    <a:srgbClr val="C0C0C0"/>
                  </a:outerShdw>
                </a:effectLst>
                <a:latin typeface="Arial" panose="020B0604020202020204"/>
              </a:rPr>
              <a:t>ng 7 của Hà Nội và Thành phố Hồ Chí Minh gần bằng nhau.</a:t>
            </a:r>
          </a:p>
          <a:p>
            <a:pPr>
              <a:lnSpc>
                <a:spcPct val="110000"/>
              </a:lnSpc>
              <a:defRPr/>
            </a:pPr>
            <a:endParaRPr lang="en-US" sz="2400" b="1">
              <a:effectLst>
                <a:outerShdw blurRad="38100" dist="38100" dir="2700000" algn="tl">
                  <a:srgbClr val="C0C0C0"/>
                </a:outerShdw>
              </a:effectLst>
              <a:latin typeface=".VnArial"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8154">
                                            <p:txEl>
                                              <p:pRg st="0" end="0"/>
                                            </p:txEl>
                                          </p:spTgt>
                                        </p:tgtEl>
                                        <p:attrNameLst>
                                          <p:attrName>style.visibility</p:attrName>
                                        </p:attrNameLst>
                                      </p:cBhvr>
                                      <p:to>
                                        <p:strVal val="visible"/>
                                      </p:to>
                                    </p:set>
                                    <p:anim calcmode="discrete" valueType="clr">
                                      <p:cBhvr override="childStyle">
                                        <p:cTn id="7" dur="80"/>
                                        <p:tgtEl>
                                          <p:spTgt spid="481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815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8154">
                                            <p:txEl>
                                              <p:pRg st="1" end="1"/>
                                            </p:txEl>
                                          </p:spTgt>
                                        </p:tgtEl>
                                        <p:attrNameLst>
                                          <p:attrName>style.visibility</p:attrName>
                                        </p:attrNameLst>
                                      </p:cBhvr>
                                      <p:to>
                                        <p:strVal val="visible"/>
                                      </p:to>
                                    </p:set>
                                    <p:anim calcmode="discrete" valueType="clr">
                                      <p:cBhvr override="childStyle">
                                        <p:cTn id="14" dur="80"/>
                                        <p:tgtEl>
                                          <p:spTgt spid="481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81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8154">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8155">
                                            <p:txEl>
                                              <p:pRg st="0" end="0"/>
                                            </p:txEl>
                                          </p:spTgt>
                                        </p:tgtEl>
                                        <p:attrNameLst>
                                          <p:attrName>style.visibility</p:attrName>
                                        </p:attrNameLst>
                                      </p:cBhvr>
                                      <p:to>
                                        <p:strVal val="visible"/>
                                      </p:to>
                                    </p:set>
                                    <p:anim calcmode="discrete" valueType="clr">
                                      <p:cBhvr override="childStyle">
                                        <p:cTn id="21" dur="80"/>
                                        <p:tgtEl>
                                          <p:spTgt spid="481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8155">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48155">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8155">
                                            <p:txEl>
                                              <p:pRg st="1" end="1"/>
                                            </p:txEl>
                                          </p:spTgt>
                                        </p:tgtEl>
                                        <p:attrNameLst>
                                          <p:attrName>style.visibility</p:attrName>
                                        </p:attrNameLst>
                                      </p:cBhvr>
                                      <p:to>
                                        <p:strVal val="visible"/>
                                      </p:to>
                                    </p:set>
                                    <p:anim calcmode="discrete" valueType="clr">
                                      <p:cBhvr override="childStyle">
                                        <p:cTn id="28" dur="80"/>
                                        <p:tgtEl>
                                          <p:spTgt spid="4815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8155">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4815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Group 2"/>
          <p:cNvGraphicFramePr>
            <a:graphicFrameLocks noGrp="1"/>
          </p:cNvGraphicFramePr>
          <p:nvPr/>
        </p:nvGraphicFramePr>
        <p:xfrm>
          <a:off x="0" y="0"/>
          <a:ext cx="9144000" cy="2752726"/>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Địa điểm</a:t>
                      </a: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Nhiệt độ trung bình (</a:t>
                      </a:r>
                      <a:r>
                        <a:rPr kumimoji="0" lang="en-US" sz="2400" b="1" i="0" u="none" strike="noStrike" cap="none" normalizeH="0" baseline="30000" smtClean="0">
                          <a:ln>
                            <a:noFill/>
                          </a:ln>
                          <a:solidFill>
                            <a:schemeClr val="tx1"/>
                          </a:solidFill>
                          <a:effectLst/>
                          <a:latin typeface="Times New Roman" panose="02020603050405020304" pitchFamily="18" charset="0"/>
                          <a:cs typeface="Times New Roman" panose="02020603050405020304" pitchFamily="18" charset="0"/>
                        </a:rPr>
                        <a:t>0</a:t>
                      </a:r>
                      <a:r>
                        <a:rPr kumimoji="0" 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a:t>
                      </a: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Tháng 1</a:t>
                      </a: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Tháng 7</a:t>
                      </a:r>
                      <a:endParaRPr kumimoji="0" lang="en-US"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Hà Nội</a:t>
                      </a:r>
                      <a:endParaRPr kumimoji="0" lang="en-US" sz="2400" b="1" i="0" u="none" strike="noStrike" cap="none" normalizeH="0" baseline="0" smtClean="0">
                        <a:ln>
                          <a:noFill/>
                        </a:ln>
                        <a:solidFill>
                          <a:srgbClr val="0000CC"/>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16</a:t>
                      </a:r>
                      <a:endParaRPr kumimoji="0" lang="en-US" sz="2400" b="1" i="0" u="none" strike="noStrike" cap="none" normalizeH="0" baseline="0" smtClean="0">
                        <a:ln>
                          <a:noFill/>
                        </a:ln>
                        <a:solidFill>
                          <a:srgbClr val="0000CC"/>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29</a:t>
                      </a:r>
                      <a:endParaRPr kumimoji="0" lang="en-US" sz="2400" b="1" i="0" u="none" strike="noStrike" cap="none" normalizeH="0" baseline="0" smtClean="0">
                        <a:ln>
                          <a:noFill/>
                        </a:ln>
                        <a:solidFill>
                          <a:srgbClr val="0000CC"/>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9900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TP.Hồ Chí Minh</a:t>
                      </a:r>
                      <a:endParaRPr kumimoji="0" lang="en-US" sz="2400" b="1" i="0" u="none" strike="noStrike" cap="none" normalizeH="0" baseline="0" smtClean="0">
                        <a:ln>
                          <a:noFill/>
                        </a:ln>
                        <a:solidFill>
                          <a:srgbClr val="990033"/>
                        </a:solidFill>
                        <a:effectLst>
                          <a:outerShdw blurRad="38100" dist="38100" dir="2700000" algn="tl">
                            <a:srgbClr val="C0C0C0"/>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26</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27</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50202" name="Rectangle 26"/>
          <p:cNvSpPr>
            <a:spLocks noChangeArrowheads="1"/>
          </p:cNvSpPr>
          <p:nvPr/>
        </p:nvSpPr>
        <p:spPr bwMode="auto">
          <a:xfrm>
            <a:off x="0" y="2819400"/>
            <a:ext cx="9144000" cy="3381375"/>
          </a:xfrm>
          <a:prstGeom prst="rect">
            <a:avLst/>
          </a:prstGeom>
          <a:noFill/>
          <a:ln w="9525">
            <a:noFill/>
            <a:miter lim="800000"/>
          </a:ln>
          <a:effectLst/>
        </p:spPr>
        <p:txBody>
          <a:bodyPr anchor="ctr">
            <a:spAutoFit/>
          </a:bodyPr>
          <a:lstStyle/>
          <a:p>
            <a:pPr>
              <a:lnSpc>
                <a:spcPct val="110000"/>
              </a:lnSpc>
              <a:defRPr/>
            </a:pPr>
            <a:r>
              <a:rPr lang="en-US" sz="2800" b="1">
                <a:effectLst>
                  <a:outerShdw blurRad="38100" dist="38100" dir="2700000" algn="tl">
                    <a:srgbClr val="C0C0C0"/>
                  </a:outerShdw>
                </a:effectLst>
                <a:latin typeface="Arial" panose="020B0604020202020204"/>
              </a:rPr>
              <a:t>+ Vào khoảng tháng 1, ở miền Bắc có gió mùa </a:t>
            </a:r>
            <a:r>
              <a:rPr lang="vi-VN" sz="2800" b="1">
                <a:effectLst>
                  <a:outerShdw blurRad="38100" dist="38100" dir="2700000" algn="tl">
                    <a:srgbClr val="C0C0C0"/>
                  </a:outerShdw>
                </a:effectLst>
                <a:latin typeface="Arial" panose="020B0604020202020204"/>
              </a:rPr>
              <a:t>đ</a:t>
            </a:r>
            <a:r>
              <a:rPr lang="en-US" sz="2800" b="1">
                <a:effectLst>
                  <a:outerShdw blurRad="38100" dist="38100" dir="2700000" algn="tl">
                    <a:srgbClr val="C0C0C0"/>
                  </a:outerShdw>
                </a:effectLst>
                <a:latin typeface="Arial" panose="020B0604020202020204"/>
              </a:rPr>
              <a:t>ông bắc tạo ra khí hậu mùa </a:t>
            </a:r>
            <a:r>
              <a:rPr lang="vi-VN" sz="2800" b="1">
                <a:effectLst>
                  <a:outerShdw blurRad="38100" dist="38100" dir="2700000" algn="tl">
                    <a:srgbClr val="C0C0C0"/>
                  </a:outerShdw>
                </a:effectLst>
                <a:latin typeface="Arial" panose="020B0604020202020204"/>
              </a:rPr>
              <a:t>đ</a:t>
            </a:r>
            <a:r>
              <a:rPr lang="en-US" sz="2800" b="1">
                <a:effectLst>
                  <a:outerShdw blurRad="38100" dist="38100" dir="2700000" algn="tl">
                    <a:srgbClr val="C0C0C0"/>
                  </a:outerShdw>
                </a:effectLst>
                <a:latin typeface="Arial" panose="020B0604020202020204"/>
              </a:rPr>
              <a:t>ông, trời lạnh, ít m</a:t>
            </a:r>
            <a:r>
              <a:rPr lang="vi-VN" sz="2800" b="1">
                <a:effectLst>
                  <a:outerShdw blurRad="38100" dist="38100" dir="2700000" algn="tl">
                    <a:srgbClr val="C0C0C0"/>
                  </a:outerShdw>
                </a:effectLst>
                <a:latin typeface="Arial" panose="020B0604020202020204"/>
              </a:rPr>
              <a:t>ư</a:t>
            </a:r>
            <a:r>
              <a:rPr lang="en-US" sz="2800" b="1">
                <a:effectLst>
                  <a:outerShdw blurRad="38100" dist="38100" dir="2700000" algn="tl">
                    <a:srgbClr val="C0C0C0"/>
                  </a:outerShdw>
                </a:effectLst>
                <a:latin typeface="Arial" panose="020B0604020202020204"/>
              </a:rPr>
              <a:t>a.</a:t>
            </a:r>
          </a:p>
          <a:p>
            <a:pPr>
              <a:lnSpc>
                <a:spcPct val="110000"/>
              </a:lnSpc>
              <a:defRPr/>
            </a:pPr>
            <a:r>
              <a:rPr lang="en-US" sz="2800" b="1">
                <a:effectLst>
                  <a:outerShdw blurRad="38100" dist="38100" dir="2700000" algn="tl">
                    <a:srgbClr val="C0C0C0"/>
                  </a:outerShdw>
                </a:effectLst>
                <a:latin typeface="Arial" panose="020B0604020202020204"/>
              </a:rPr>
              <a:t>+ Vào khoảng tháng 7, ở miền Bắc có gió mùa </a:t>
            </a:r>
            <a:r>
              <a:rPr lang="vi-VN" sz="2800" b="1">
                <a:effectLst>
                  <a:outerShdw blurRad="38100" dist="38100" dir="2700000" algn="tl">
                    <a:srgbClr val="C0C0C0"/>
                  </a:outerShdw>
                </a:effectLst>
                <a:latin typeface="Arial" panose="020B0604020202020204"/>
              </a:rPr>
              <a:t>đ</a:t>
            </a:r>
            <a:r>
              <a:rPr lang="en-US" sz="2800" b="1">
                <a:effectLst>
                  <a:outerShdw blurRad="38100" dist="38100" dir="2700000" algn="tl">
                    <a:srgbClr val="C0C0C0"/>
                  </a:outerShdw>
                </a:effectLst>
                <a:latin typeface="Arial" panose="020B0604020202020204"/>
              </a:rPr>
              <a:t>ông nam tạo ra khí hậu mùa hạ, trời nóng và nhiều m</a:t>
            </a:r>
            <a:r>
              <a:rPr lang="vi-VN" sz="2800" b="1">
                <a:effectLst>
                  <a:outerShdw blurRad="38100" dist="38100" dir="2700000" algn="tl">
                    <a:srgbClr val="C0C0C0"/>
                  </a:outerShdw>
                </a:effectLst>
                <a:latin typeface="Arial" panose="020B0604020202020204"/>
              </a:rPr>
              <a:t>ư</a:t>
            </a:r>
            <a:r>
              <a:rPr lang="en-US" sz="2800" b="1">
                <a:effectLst>
                  <a:outerShdw blurRad="38100" dist="38100" dir="2700000" algn="tl">
                    <a:srgbClr val="C0C0C0"/>
                  </a:outerShdw>
                </a:effectLst>
                <a:latin typeface="Arial" panose="020B0604020202020204"/>
              </a:rPr>
              <a:t>a.</a:t>
            </a:r>
          </a:p>
          <a:p>
            <a:pPr>
              <a:lnSpc>
                <a:spcPct val="110000"/>
              </a:lnSpc>
              <a:defRPr/>
            </a:pPr>
            <a:r>
              <a:rPr lang="en-US" sz="2800" b="1">
                <a:effectLst>
                  <a:outerShdw blurRad="38100" dist="38100" dir="2700000" algn="tl">
                    <a:srgbClr val="C0C0C0"/>
                  </a:outerShdw>
                </a:effectLst>
                <a:latin typeface="Arial" panose="020B0604020202020204"/>
              </a:rPr>
              <a:t>+ ở miền Nam vào khoảng tháng 1 có gió </a:t>
            </a:r>
            <a:r>
              <a:rPr lang="vi-VN" sz="2800" b="1">
                <a:effectLst>
                  <a:outerShdw blurRad="38100" dist="38100" dir="2700000" algn="tl">
                    <a:srgbClr val="C0C0C0"/>
                  </a:outerShdw>
                </a:effectLst>
                <a:latin typeface="Arial" panose="020B0604020202020204"/>
              </a:rPr>
              <a:t>đ</a:t>
            </a:r>
            <a:r>
              <a:rPr lang="en-US" sz="2800" b="1">
                <a:effectLst>
                  <a:outerShdw blurRad="38100" dist="38100" dir="2700000" algn="tl">
                    <a:srgbClr val="C0C0C0"/>
                  </a:outerShdw>
                </a:effectLst>
                <a:latin typeface="Arial" panose="020B0604020202020204"/>
              </a:rPr>
              <a:t>ông nam, tháng 7 có gió tây nam, khí hậu nóng quanh n</a:t>
            </a:r>
            <a:r>
              <a:rPr lang="vi-VN" sz="2800" b="1">
                <a:effectLst>
                  <a:outerShdw blurRad="38100" dist="38100" dir="2700000" algn="tl">
                    <a:srgbClr val="C0C0C0"/>
                  </a:outerShdw>
                </a:effectLst>
                <a:latin typeface="Arial" panose="020B0604020202020204"/>
              </a:rPr>
              <a:t>ă</a:t>
            </a:r>
            <a:r>
              <a:rPr lang="en-US" sz="2800" b="1">
                <a:effectLst>
                  <a:outerShdw blurRad="38100" dist="38100" dir="2700000" algn="tl">
                    <a:srgbClr val="C0C0C0"/>
                  </a:outerShdw>
                </a:effectLst>
                <a:latin typeface="Arial" panose="020B0604020202020204"/>
              </a:rPr>
              <a:t>m, có một mùa m</a:t>
            </a:r>
            <a:r>
              <a:rPr lang="vi-VN" sz="2800" b="1">
                <a:effectLst>
                  <a:outerShdw blurRad="38100" dist="38100" dir="2700000" algn="tl">
                    <a:srgbClr val="C0C0C0"/>
                  </a:outerShdw>
                </a:effectLst>
                <a:latin typeface="Arial" panose="020B0604020202020204"/>
              </a:rPr>
              <a:t>ư</a:t>
            </a:r>
            <a:r>
              <a:rPr lang="en-US" sz="2800" b="1">
                <a:effectLst>
                  <a:outerShdw blurRad="38100" dist="38100" dir="2700000" algn="tl">
                    <a:srgbClr val="C0C0C0"/>
                  </a:outerShdw>
                </a:effectLst>
                <a:latin typeface="Arial" panose="020B0604020202020204"/>
              </a:rPr>
              <a:t>a và một mùa khô.</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202"/>
                                        </p:tgtEl>
                                        <p:attrNameLst>
                                          <p:attrName>style.visibility</p:attrName>
                                        </p:attrNameLst>
                                      </p:cBhvr>
                                      <p:to>
                                        <p:strVal val="visible"/>
                                      </p:to>
                                    </p:set>
                                    <p:anim calcmode="discrete" valueType="clr">
                                      <p:cBhvr override="childStyle">
                                        <p:cTn id="7" dur="80"/>
                                        <p:tgtEl>
                                          <p:spTgt spid="502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202"/>
                                        </p:tgtEl>
                                        <p:attrNameLst>
                                          <p:attrName>fillcolor</p:attrName>
                                        </p:attrNameLst>
                                      </p:cBhvr>
                                      <p:tavLst>
                                        <p:tav tm="0">
                                          <p:val>
                                            <p:clrVal>
                                              <a:schemeClr val="accent2"/>
                                            </p:clrVal>
                                          </p:val>
                                        </p:tav>
                                        <p:tav tm="50000">
                                          <p:val>
                                            <p:clrVal>
                                              <a:schemeClr val="hlink"/>
                                            </p:clrVal>
                                          </p:val>
                                        </p:tav>
                                      </p:tavLst>
                                    </p:anim>
                                    <p:set>
                                      <p:cBhvr>
                                        <p:cTn id="9" dur="80"/>
                                        <p:tgtEl>
                                          <p:spTgt spid="502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9144000" cy="6858000"/>
          </a:xfrm>
          <a:solidFill>
            <a:srgbClr val="FFFF66"/>
          </a:solidFill>
        </p:spPr>
        <p:txBody>
          <a:bodyPr/>
          <a:lstStyle/>
          <a:p>
            <a:pPr eaLnBrk="1" hangingPunct="1">
              <a:defRPr/>
            </a:pPr>
            <a:r>
              <a:rPr lang="en-US" sz="2800" b="1" smtClean="0">
                <a:effectLst>
                  <a:outerShdw blurRad="38100" dist="38100" dir="2700000" algn="tl">
                    <a:srgbClr val="FFFFFF"/>
                  </a:outerShdw>
                </a:effectLst>
              </a:rPr>
              <a:t>Khí hậu n</a:t>
            </a:r>
            <a:r>
              <a:rPr lang="vi-VN" sz="2800" b="1" smtClean="0">
                <a:effectLst>
                  <a:outerShdw blurRad="38100" dist="38100" dir="2700000" algn="tl">
                    <a:srgbClr val="FFFFFF"/>
                  </a:outerShdw>
                </a:effectLst>
              </a:rPr>
              <a:t>ư</a:t>
            </a:r>
            <a:r>
              <a:rPr lang="en-US" sz="2800" b="1" smtClean="0">
                <a:effectLst>
                  <a:outerShdw blurRad="38100" dist="38100" dir="2700000" algn="tl">
                    <a:srgbClr val="FFFFFF"/>
                  </a:outerShdw>
                </a:effectLst>
              </a:rPr>
              <a:t>ớc ta có sự khác biệt giữa hai miền Nam, Bắc còn do ảnh h</a:t>
            </a:r>
            <a:r>
              <a:rPr lang="vi-VN" sz="2800" b="1" smtClean="0">
                <a:effectLst>
                  <a:outerShdw blurRad="38100" dist="38100" dir="2700000" algn="tl">
                    <a:srgbClr val="FFFFFF"/>
                  </a:outerShdw>
                </a:effectLst>
              </a:rPr>
              <a:t>ư</a:t>
            </a:r>
            <a:r>
              <a:rPr lang="en-US" sz="2800" b="1" smtClean="0">
                <a:effectLst>
                  <a:outerShdw blurRad="38100" dist="38100" dir="2700000" algn="tl">
                    <a:srgbClr val="FFFFFF"/>
                  </a:outerShdw>
                </a:effectLst>
              </a:rPr>
              <a:t>ởng của </a:t>
            </a:r>
            <a:r>
              <a:rPr lang="en-US" sz="2800" b="1" smtClean="0">
                <a:solidFill>
                  <a:srgbClr val="FF0000"/>
                </a:solidFill>
                <a:effectLst>
                  <a:outerShdw blurRad="38100" dist="38100" dir="2700000" algn="tl">
                    <a:srgbClr val="000000"/>
                  </a:outerShdw>
                </a:effectLst>
              </a:rPr>
              <a:t>dãy núi Bạch Mã.</a:t>
            </a:r>
            <a:r>
              <a:rPr lang="en-US" sz="2800" b="1" smtClean="0">
                <a:effectLst>
                  <a:outerShdw blurRad="38100" dist="38100" dir="2700000" algn="tl">
                    <a:srgbClr val="FFFFFF"/>
                  </a:outerShdw>
                </a:effectLst>
              </a:rPr>
              <a:t> Dãy núi này kéo dài ra </a:t>
            </a:r>
            <a:r>
              <a:rPr lang="vi-VN" sz="2800" b="1" smtClean="0">
                <a:effectLst>
                  <a:outerShdw blurRad="38100" dist="38100" dir="2700000" algn="tl">
                    <a:srgbClr val="FFFFFF"/>
                  </a:outerShdw>
                </a:effectLst>
              </a:rPr>
              <a:t>đ</a:t>
            </a:r>
            <a:r>
              <a:rPr lang="en-US" sz="2800" b="1" smtClean="0">
                <a:effectLst>
                  <a:outerShdw blurRad="38100" dist="38100" dir="2700000" algn="tl">
                    <a:srgbClr val="FFFFFF"/>
                  </a:outerShdw>
                </a:effectLst>
              </a:rPr>
              <a:t>ến biển, nằm </a:t>
            </a:r>
            <a:r>
              <a:rPr lang="en-US" sz="2800" b="1" smtClean="0">
                <a:solidFill>
                  <a:srgbClr val="FF0000"/>
                </a:solidFill>
                <a:effectLst>
                  <a:outerShdw blurRad="38100" dist="38100" dir="2700000" algn="tl">
                    <a:srgbClr val="000000"/>
                  </a:outerShdw>
                </a:effectLst>
              </a:rPr>
              <a:t>giữa hai thành phố Huế và Đà Nẵng tạo thành một bức t</a:t>
            </a:r>
            <a:r>
              <a:rPr lang="vi-VN" sz="2800" b="1" smtClean="0">
                <a:solidFill>
                  <a:srgbClr val="FF0000"/>
                </a:solidFill>
                <a:effectLst>
                  <a:outerShdw blurRad="38100" dist="38100" dir="2700000" algn="tl">
                    <a:srgbClr val="000000"/>
                  </a:outerShdw>
                </a:effectLst>
              </a:rPr>
              <a:t>ư</a:t>
            </a:r>
            <a:r>
              <a:rPr lang="en-US" sz="2800" b="1" smtClean="0">
                <a:solidFill>
                  <a:srgbClr val="FF0000"/>
                </a:solidFill>
                <a:effectLst>
                  <a:outerShdw blurRad="38100" dist="38100" dir="2700000" algn="tl">
                    <a:srgbClr val="000000"/>
                  </a:outerShdw>
                </a:effectLst>
              </a:rPr>
              <a:t>ờng chắn gió.</a:t>
            </a:r>
            <a:r>
              <a:rPr lang="en-US" sz="2800" b="1" smtClean="0">
                <a:effectLst>
                  <a:outerShdw blurRad="38100" dist="38100" dir="2700000" algn="tl">
                    <a:srgbClr val="FFFFFF"/>
                  </a:outerShdw>
                </a:effectLst>
              </a:rPr>
              <a:t> </a:t>
            </a:r>
          </a:p>
          <a:p>
            <a:pPr eaLnBrk="1" hangingPunct="1">
              <a:defRPr/>
            </a:pPr>
            <a:r>
              <a:rPr lang="en-US" sz="2800" b="1" smtClean="0">
                <a:effectLst>
                  <a:outerShdw blurRad="38100" dist="38100" dir="2700000" algn="tl">
                    <a:srgbClr val="FFFFFF"/>
                  </a:outerShdw>
                </a:effectLst>
              </a:rPr>
              <a:t>Khi gió mùa </a:t>
            </a:r>
            <a:r>
              <a:rPr lang="vi-VN" sz="2800" b="1" smtClean="0">
                <a:effectLst>
                  <a:outerShdw blurRad="38100" dist="38100" dir="2700000" algn="tl">
                    <a:srgbClr val="FFFFFF"/>
                  </a:outerShdw>
                </a:effectLst>
              </a:rPr>
              <a:t>đ</a:t>
            </a:r>
            <a:r>
              <a:rPr lang="en-US" sz="2800" b="1" smtClean="0">
                <a:effectLst>
                  <a:outerShdw blurRad="38100" dist="38100" dir="2700000" algn="tl">
                    <a:srgbClr val="FFFFFF"/>
                  </a:outerShdw>
                </a:effectLst>
              </a:rPr>
              <a:t>ông bắc thổi tới </a:t>
            </a:r>
            <a:r>
              <a:rPr lang="vi-VN" sz="2800" b="1" smtClean="0">
                <a:effectLst>
                  <a:outerShdw blurRad="38100" dist="38100" dir="2700000" algn="tl">
                    <a:srgbClr val="FFFFFF"/>
                  </a:outerShdw>
                </a:effectLst>
              </a:rPr>
              <a:t>đ</a:t>
            </a:r>
            <a:r>
              <a:rPr lang="en-US" sz="2800" b="1" smtClean="0">
                <a:effectLst>
                  <a:outerShdw blurRad="38100" dist="38100" dir="2700000" algn="tl">
                    <a:srgbClr val="FFFFFF"/>
                  </a:outerShdw>
                </a:effectLst>
              </a:rPr>
              <a:t>ây, ít khi v</a:t>
            </a:r>
            <a:r>
              <a:rPr lang="vi-VN" sz="2800" b="1" smtClean="0">
                <a:effectLst>
                  <a:outerShdw blurRad="38100" dist="38100" dir="2700000" algn="tl">
                    <a:srgbClr val="FFFFFF"/>
                  </a:outerShdw>
                </a:effectLst>
              </a:rPr>
              <a:t>ư</a:t>
            </a:r>
            <a:r>
              <a:rPr lang="en-US" sz="2800" b="1" smtClean="0">
                <a:effectLst>
                  <a:outerShdw blurRad="38100" dist="38100" dir="2700000" algn="tl">
                    <a:srgbClr val="FFFFFF"/>
                  </a:outerShdw>
                </a:effectLst>
              </a:rPr>
              <a:t>ợt qua </a:t>
            </a:r>
            <a:r>
              <a:rPr lang="vi-VN" sz="2800" b="1" smtClean="0">
                <a:effectLst>
                  <a:outerShdw blurRad="38100" dist="38100" dir="2700000" algn="tl">
                    <a:srgbClr val="FFFFFF"/>
                  </a:outerShdw>
                </a:effectLst>
              </a:rPr>
              <a:t>đư</a:t>
            </a:r>
            <a:r>
              <a:rPr lang="en-US" sz="2800" b="1" smtClean="0">
                <a:effectLst>
                  <a:outerShdw blurRad="38100" dist="38100" dir="2700000" algn="tl">
                    <a:srgbClr val="FFFFFF"/>
                  </a:outerShdw>
                </a:effectLst>
              </a:rPr>
              <a:t>ợc dãy núi này. Vì vậy, phía bắc của núi (miền Bắc) có mùa </a:t>
            </a:r>
            <a:r>
              <a:rPr lang="vi-VN" sz="2800" b="1" smtClean="0">
                <a:effectLst>
                  <a:outerShdw blurRad="38100" dist="38100" dir="2700000" algn="tl">
                    <a:srgbClr val="FFFFFF"/>
                  </a:outerShdw>
                </a:effectLst>
              </a:rPr>
              <a:t>đ</a:t>
            </a:r>
            <a:r>
              <a:rPr lang="en-US" sz="2800" b="1" smtClean="0">
                <a:effectLst>
                  <a:outerShdw blurRad="38100" dist="38100" dir="2700000" algn="tl">
                    <a:srgbClr val="FFFFFF"/>
                  </a:outerShdw>
                </a:effectLst>
              </a:rPr>
              <a:t>ông lạnh còn phía nam của dãy Bạch Mã (miền Nam) lại nóng quanh n</a:t>
            </a:r>
            <a:r>
              <a:rPr lang="vi-VN" sz="2800" b="1" smtClean="0">
                <a:effectLst>
                  <a:outerShdw blurRad="38100" dist="38100" dir="2700000" algn="tl">
                    <a:srgbClr val="FFFFFF"/>
                  </a:outerShdw>
                </a:effectLst>
              </a:rPr>
              <a:t>ă</a:t>
            </a:r>
            <a:r>
              <a:rPr lang="en-US" sz="2800" b="1" smtClean="0">
                <a:effectLst>
                  <a:outerShdw blurRad="38100" dist="38100" dir="2700000" algn="tl">
                    <a:srgbClr val="FFFFFF"/>
                  </a:outerShdw>
                </a:effectLst>
              </a:rPr>
              <a:t>m. Cũng vì thế dãy núi này </a:t>
            </a:r>
            <a:r>
              <a:rPr lang="vi-VN" sz="2800" b="1" smtClean="0">
                <a:effectLst>
                  <a:outerShdw blurRad="38100" dist="38100" dir="2700000" algn="tl">
                    <a:srgbClr val="FFFFFF"/>
                  </a:outerShdw>
                </a:effectLst>
              </a:rPr>
              <a:t>đư</a:t>
            </a:r>
            <a:r>
              <a:rPr lang="en-US" sz="2800" b="1" smtClean="0">
                <a:effectLst>
                  <a:outerShdw blurRad="38100" dist="38100" dir="2700000" algn="tl">
                    <a:srgbClr val="FFFFFF"/>
                  </a:outerShdw>
                </a:effectLst>
              </a:rPr>
              <a:t>ợc coi là ranh giới khí hậu giữa hai miền Bắc - Nam n</a:t>
            </a:r>
            <a:r>
              <a:rPr lang="vi-VN" sz="2800" b="1" smtClean="0">
                <a:effectLst>
                  <a:outerShdw blurRad="38100" dist="38100" dir="2700000" algn="tl">
                    <a:srgbClr val="FFFFFF"/>
                  </a:outerShdw>
                </a:effectLst>
              </a:rPr>
              <a:t>ư</a:t>
            </a:r>
            <a:r>
              <a:rPr lang="en-US" sz="2800" b="1" smtClean="0">
                <a:effectLst>
                  <a:outerShdw blurRad="38100" dist="38100" dir="2700000" algn="tl">
                    <a:srgbClr val="FFFFFF"/>
                  </a:outerShdw>
                </a:effectLst>
              </a:rPr>
              <a:t>ớc ta.</a:t>
            </a:r>
          </a:p>
          <a:p>
            <a:pPr eaLnBrk="1" hangingPunct="1">
              <a:defRPr/>
            </a:pPr>
            <a:r>
              <a:rPr lang="en-US" sz="2800" b="1" smtClean="0">
                <a:solidFill>
                  <a:srgbClr val="FF0000"/>
                </a:solidFill>
                <a:effectLst>
                  <a:outerShdw blurRad="38100" dist="38100" dir="2700000" algn="tl">
                    <a:srgbClr val="000000"/>
                  </a:outerShdw>
                </a:effectLst>
              </a:rPr>
              <a:t>- </a:t>
            </a:r>
            <a:r>
              <a:rPr lang="en-US" sz="2800" b="1" i="1" smtClean="0">
                <a:solidFill>
                  <a:srgbClr val="FF0000"/>
                </a:solidFill>
                <a:effectLst>
                  <a:outerShdw blurRad="38100" dist="38100" dir="2700000" algn="tl">
                    <a:srgbClr val="000000"/>
                  </a:outerShdw>
                </a:effectLst>
              </a:rPr>
              <a:t>Khí hậu n</a:t>
            </a:r>
            <a:r>
              <a:rPr lang="vi-VN" sz="2800" b="1" i="1" smtClean="0">
                <a:solidFill>
                  <a:srgbClr val="FF0000"/>
                </a:solidFill>
                <a:effectLst>
                  <a:outerShdw blurRad="38100" dist="38100" dir="2700000" algn="tl">
                    <a:srgbClr val="000000"/>
                  </a:outerShdw>
                </a:effectLst>
              </a:rPr>
              <a:t>ư</a:t>
            </a:r>
            <a:r>
              <a:rPr lang="en-US" sz="2800" b="1" i="1" smtClean="0">
                <a:solidFill>
                  <a:srgbClr val="FF0000"/>
                </a:solidFill>
                <a:effectLst>
                  <a:outerShdw blurRad="38100" dist="38100" dir="2700000" algn="tl">
                    <a:srgbClr val="000000"/>
                  </a:outerShdw>
                </a:effectLst>
              </a:rPr>
              <a:t>ớc ta có sự khác biệt giữa miền Bắc và Miền Nam. Miền Bắc có mùa </a:t>
            </a:r>
            <a:r>
              <a:rPr lang="vi-VN" sz="2800" b="1" i="1" smtClean="0">
                <a:solidFill>
                  <a:srgbClr val="FF0000"/>
                </a:solidFill>
                <a:effectLst>
                  <a:outerShdw blurRad="38100" dist="38100" dir="2700000" algn="tl">
                    <a:srgbClr val="000000"/>
                  </a:outerShdw>
                </a:effectLst>
              </a:rPr>
              <a:t>đ</a:t>
            </a:r>
            <a:r>
              <a:rPr lang="en-US" sz="2800" b="1" i="1" smtClean="0">
                <a:solidFill>
                  <a:srgbClr val="FF0000"/>
                </a:solidFill>
                <a:effectLst>
                  <a:outerShdw blurRad="38100" dist="38100" dir="2700000" algn="tl">
                    <a:srgbClr val="000000"/>
                  </a:outerShdw>
                </a:effectLst>
              </a:rPr>
              <a:t>ông lạnh, m</a:t>
            </a:r>
            <a:r>
              <a:rPr lang="vi-VN" sz="2800" b="1" i="1" smtClean="0">
                <a:solidFill>
                  <a:srgbClr val="FF0000"/>
                </a:solidFill>
                <a:effectLst>
                  <a:outerShdw blurRad="38100" dist="38100" dir="2700000" algn="tl">
                    <a:srgbClr val="000000"/>
                  </a:outerShdw>
                </a:effectLst>
              </a:rPr>
              <a:t>ư</a:t>
            </a:r>
            <a:r>
              <a:rPr lang="en-US" sz="2800" b="1" i="1" smtClean="0">
                <a:solidFill>
                  <a:srgbClr val="FF0000"/>
                </a:solidFill>
                <a:effectLst>
                  <a:outerShdw blurRad="38100" dist="38100" dir="2700000" algn="tl">
                    <a:srgbClr val="000000"/>
                  </a:outerShdw>
                </a:effectLst>
              </a:rPr>
              <a:t>a phùn; miền Nam nóng quanh n</a:t>
            </a:r>
            <a:r>
              <a:rPr lang="vi-VN" sz="2800" b="1" i="1" smtClean="0">
                <a:solidFill>
                  <a:srgbClr val="FF0000"/>
                </a:solidFill>
                <a:effectLst>
                  <a:outerShdw blurRad="38100" dist="38100" dir="2700000" algn="tl">
                    <a:srgbClr val="000000"/>
                  </a:outerShdw>
                </a:effectLst>
              </a:rPr>
              <a:t>ă</a:t>
            </a:r>
            <a:r>
              <a:rPr lang="en-US" sz="2800" b="1" i="1" smtClean="0">
                <a:solidFill>
                  <a:srgbClr val="FF0000"/>
                </a:solidFill>
                <a:effectLst>
                  <a:outerShdw blurRad="38100" dist="38100" dir="2700000" algn="tl">
                    <a:srgbClr val="000000"/>
                  </a:outerShdw>
                </a:effectLst>
              </a:rPr>
              <a:t>m với mùa m</a:t>
            </a:r>
            <a:r>
              <a:rPr lang="vi-VN" sz="2800" b="1" i="1" smtClean="0">
                <a:solidFill>
                  <a:srgbClr val="FF0000"/>
                </a:solidFill>
                <a:effectLst>
                  <a:outerShdw blurRad="38100" dist="38100" dir="2700000" algn="tl">
                    <a:srgbClr val="000000"/>
                  </a:outerShdw>
                </a:effectLst>
              </a:rPr>
              <a:t>ư</a:t>
            </a:r>
            <a:r>
              <a:rPr lang="en-US" sz="2800" b="1" i="1" smtClean="0">
                <a:solidFill>
                  <a:srgbClr val="FF0000"/>
                </a:solidFill>
                <a:effectLst>
                  <a:outerShdw blurRad="38100" dist="38100" dir="2700000" algn="tl">
                    <a:srgbClr val="000000"/>
                  </a:outerShdw>
                </a:effectLst>
              </a:rPr>
              <a:t>a và mùa khô rõ rệt.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2226">
                                            <p:bg/>
                                          </p:spTgt>
                                        </p:tgtEl>
                                        <p:attrNameLst>
                                          <p:attrName>style.visibility</p:attrName>
                                        </p:attrNameLst>
                                      </p:cBhvr>
                                      <p:to>
                                        <p:strVal val="visible"/>
                                      </p:to>
                                    </p:set>
                                    <p:anim calcmode="discrete" valueType="clr">
                                      <p:cBhvr override="childStyle">
                                        <p:cTn id="7" dur="80"/>
                                        <p:tgtEl>
                                          <p:spTgt spid="52226">
                                            <p:bg/>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2226">
                                            <p:bg/>
                                          </p:spTgt>
                                        </p:tgtEl>
                                        <p:attrNameLst>
                                          <p:attrName>fillcolor</p:attrName>
                                        </p:attrNameLst>
                                      </p:cBhvr>
                                      <p:tavLst>
                                        <p:tav tm="0">
                                          <p:val>
                                            <p:clrVal>
                                              <a:schemeClr val="accent2"/>
                                            </p:clrVal>
                                          </p:val>
                                        </p:tav>
                                        <p:tav tm="50000">
                                          <p:val>
                                            <p:clrVal>
                                              <a:schemeClr val="hlink"/>
                                            </p:clrVal>
                                          </p:val>
                                        </p:tav>
                                      </p:tavLst>
                                    </p:anim>
                                    <p:set>
                                      <p:cBhvr>
                                        <p:cTn id="9" dur="80"/>
                                        <p:tgtEl>
                                          <p:spTgt spid="52226">
                                            <p:bg/>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2226">
                                            <p:txEl>
                                              <p:pRg st="0" end="0"/>
                                            </p:txEl>
                                          </p:spTgt>
                                        </p:tgtEl>
                                        <p:attrNameLst>
                                          <p:attrName>style.visibility</p:attrName>
                                        </p:attrNameLst>
                                      </p:cBhvr>
                                      <p:to>
                                        <p:strVal val="visible"/>
                                      </p:to>
                                    </p:set>
                                    <p:anim calcmode="discrete" valueType="clr">
                                      <p:cBhvr override="childStyle">
                                        <p:cTn id="14" dur="80"/>
                                        <p:tgtEl>
                                          <p:spTgt spid="522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222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2226">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2226">
                                            <p:txEl>
                                              <p:pRg st="1" end="1"/>
                                            </p:txEl>
                                          </p:spTgt>
                                        </p:tgtEl>
                                        <p:attrNameLst>
                                          <p:attrName>style.visibility</p:attrName>
                                        </p:attrNameLst>
                                      </p:cBhvr>
                                      <p:to>
                                        <p:strVal val="visible"/>
                                      </p:to>
                                    </p:set>
                                    <p:anim calcmode="discrete" valueType="clr">
                                      <p:cBhvr override="childStyle">
                                        <p:cTn id="21" dur="80"/>
                                        <p:tgtEl>
                                          <p:spTgt spid="5222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222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2226">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2226">
                                            <p:txEl>
                                              <p:pRg st="2" end="2"/>
                                            </p:txEl>
                                          </p:spTgt>
                                        </p:tgtEl>
                                        <p:attrNameLst>
                                          <p:attrName>style.visibility</p:attrName>
                                        </p:attrNameLst>
                                      </p:cBhvr>
                                      <p:to>
                                        <p:strVal val="visible"/>
                                      </p:to>
                                    </p:set>
                                    <p:anim calcmode="discrete" valueType="clr">
                                      <p:cBhvr override="childStyle">
                                        <p:cTn id="28" dur="80"/>
                                        <p:tgtEl>
                                          <p:spTgt spid="5222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2226">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5222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Z08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3251" name="Rectangle 3"/>
          <p:cNvSpPr>
            <a:spLocks noGrp="1" noChangeArrowheads="1"/>
          </p:cNvSpPr>
          <p:nvPr>
            <p:ph type="body" idx="1"/>
          </p:nvPr>
        </p:nvSpPr>
        <p:spPr>
          <a:xfrm>
            <a:off x="457200" y="609600"/>
            <a:ext cx="8229600" cy="1143000"/>
          </a:xfrm>
        </p:spPr>
        <p:txBody>
          <a:bodyPr/>
          <a:lstStyle/>
          <a:p>
            <a:pPr marL="0" indent="0" algn="ctr" eaLnBrk="1" hangingPunct="1">
              <a:buNone/>
              <a:defRPr/>
            </a:pP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Khí</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hậu</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có</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ảnh</a:t>
            </a:r>
            <a:r>
              <a:rPr lang="en-US" sz="4800" b="1" dirty="0" smtClean="0">
                <a:solidFill>
                  <a:srgbClr val="FFFF66"/>
                </a:solidFill>
                <a:effectLst>
                  <a:outerShdw blurRad="38100" dist="38100" dir="2700000" algn="tl">
                    <a:srgbClr val="C0C0C0"/>
                  </a:outerShdw>
                </a:effectLst>
              </a:rPr>
              <a:t> h</a:t>
            </a:r>
            <a:r>
              <a:rPr lang="vi-VN" sz="4800" b="1" dirty="0" smtClean="0">
                <a:solidFill>
                  <a:srgbClr val="FFFF66"/>
                </a:solidFill>
                <a:effectLst>
                  <a:outerShdw blurRad="38100" dist="38100" dir="2700000" algn="tl">
                    <a:srgbClr val="C0C0C0"/>
                  </a:outerShdw>
                </a:effectLst>
              </a:rPr>
              <a:t>ư</a:t>
            </a:r>
            <a:r>
              <a:rPr lang="en-US" sz="4800" b="1" dirty="0" err="1" smtClean="0">
                <a:solidFill>
                  <a:srgbClr val="FFFF66"/>
                </a:solidFill>
                <a:effectLst>
                  <a:outerShdw blurRad="38100" dist="38100" dir="2700000" algn="tl">
                    <a:srgbClr val="C0C0C0"/>
                  </a:outerShdw>
                </a:effectLst>
              </a:rPr>
              <a:t>ởng</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gì</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tới</a:t>
            </a:r>
            <a:r>
              <a:rPr lang="en-US" sz="4800" b="1" dirty="0" smtClean="0">
                <a:solidFill>
                  <a:srgbClr val="FFFF66"/>
                </a:solidFill>
                <a:effectLst>
                  <a:outerShdw blurRad="38100" dist="38100" dir="2700000" algn="tl">
                    <a:srgbClr val="C0C0C0"/>
                  </a:outerShdw>
                </a:effectLst>
              </a:rPr>
              <a:t> </a:t>
            </a:r>
            <a:r>
              <a:rPr lang="vi-VN" sz="4800" b="1" dirty="0" smtClean="0">
                <a:solidFill>
                  <a:srgbClr val="FFFF66"/>
                </a:solidFill>
                <a:effectLst>
                  <a:outerShdw blurRad="38100" dist="38100" dir="2700000" algn="tl">
                    <a:srgbClr val="C0C0C0"/>
                  </a:outerShdw>
                </a:effectLst>
              </a:rPr>
              <a:t>đ</a:t>
            </a:r>
            <a:r>
              <a:rPr lang="en-US" sz="4800" b="1" dirty="0" err="1" smtClean="0">
                <a:solidFill>
                  <a:srgbClr val="FFFF66"/>
                </a:solidFill>
                <a:effectLst>
                  <a:outerShdw blurRad="38100" dist="38100" dir="2700000" algn="tl">
                    <a:srgbClr val="C0C0C0"/>
                  </a:outerShdw>
                </a:effectLst>
              </a:rPr>
              <a:t>ời</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sống</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và</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hoạt</a:t>
            </a:r>
            <a:r>
              <a:rPr lang="en-US" sz="4800" b="1" dirty="0" smtClean="0">
                <a:solidFill>
                  <a:srgbClr val="FFFF66"/>
                </a:solidFill>
                <a:effectLst>
                  <a:outerShdw blurRad="38100" dist="38100" dir="2700000" algn="tl">
                    <a:srgbClr val="C0C0C0"/>
                  </a:outerShdw>
                </a:effectLst>
              </a:rPr>
              <a:t> </a:t>
            </a:r>
            <a:r>
              <a:rPr lang="vi-VN" sz="4800" b="1" dirty="0" smtClean="0">
                <a:solidFill>
                  <a:srgbClr val="FFFF66"/>
                </a:solidFill>
                <a:effectLst>
                  <a:outerShdw blurRad="38100" dist="38100" dir="2700000" algn="tl">
                    <a:srgbClr val="C0C0C0"/>
                  </a:outerShdw>
                </a:effectLst>
              </a:rPr>
              <a:t>đ</a:t>
            </a:r>
            <a:r>
              <a:rPr lang="en-US" sz="4800" b="1" dirty="0" err="1" smtClean="0">
                <a:solidFill>
                  <a:srgbClr val="FFFF66"/>
                </a:solidFill>
                <a:effectLst>
                  <a:outerShdw blurRad="38100" dist="38100" dir="2700000" algn="tl">
                    <a:srgbClr val="C0C0C0"/>
                  </a:outerShdw>
                </a:effectLst>
              </a:rPr>
              <a:t>ộng</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sản</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xuất</a:t>
            </a:r>
            <a:r>
              <a:rPr lang="en-US" sz="4800" b="1" dirty="0" smtClean="0">
                <a:solidFill>
                  <a:srgbClr val="FFFF66"/>
                </a:solidFill>
                <a:effectLst>
                  <a:outerShdw blurRad="38100" dist="38100" dir="2700000" algn="tl">
                    <a:srgbClr val="C0C0C0"/>
                  </a:outerShdw>
                </a:effectLst>
              </a:rPr>
              <a:t>?</a:t>
            </a:r>
          </a:p>
        </p:txBody>
      </p:sp>
    </p:spTree>
  </p:cSld>
  <p:clrMapOvr>
    <a:masterClrMapping/>
  </p:clrMapOvr>
  <p:transition spd="med">
    <p:cover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US" smtClean="0"/>
          </a:p>
        </p:txBody>
      </p:sp>
      <p:sp>
        <p:nvSpPr>
          <p:cNvPr id="28675" name="Rectangle 3"/>
          <p:cNvSpPr>
            <a:spLocks noGrp="1" noChangeArrowheads="1"/>
          </p:cNvSpPr>
          <p:nvPr>
            <p:ph type="body" idx="1"/>
          </p:nvPr>
        </p:nvSpPr>
        <p:spPr/>
        <p:txBody>
          <a:bodyPr/>
          <a:lstStyle/>
          <a:p>
            <a:pPr eaLnBrk="1" hangingPunct="1"/>
            <a:endParaRPr lang="en-US" smtClean="0"/>
          </a:p>
        </p:txBody>
      </p:sp>
      <p:pic>
        <p:nvPicPr>
          <p:cNvPr id="2867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4277" name="Rectangle 5"/>
          <p:cNvSpPr>
            <a:spLocks noChangeArrowheads="1"/>
          </p:cNvSpPr>
          <p:nvPr/>
        </p:nvSpPr>
        <p:spPr bwMode="auto">
          <a:xfrm>
            <a:off x="6477000" y="381000"/>
            <a:ext cx="1041400" cy="579438"/>
          </a:xfrm>
          <a:prstGeom prst="rect">
            <a:avLst/>
          </a:prstGeom>
          <a:noFill/>
          <a:ln w="9525">
            <a:noFill/>
            <a:miter lim="800000"/>
          </a:ln>
        </p:spPr>
        <p:txBody>
          <a:bodyPr wrap="none">
            <a:spAutoFit/>
          </a:bodyPr>
          <a:lstStyle/>
          <a:p>
            <a:r>
              <a:rPr lang="en-US">
                <a:solidFill>
                  <a:srgbClr val="0000CC"/>
                </a:solidFill>
              </a:rPr>
              <a:t>lũ lụt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77"/>
                                        </p:tgtEl>
                                        <p:attrNameLst>
                                          <p:attrName>style.visibility</p:attrName>
                                        </p:attrNameLst>
                                      </p:cBhvr>
                                      <p:to>
                                        <p:strVal val="visible"/>
                                      </p:to>
                                    </p:set>
                                    <p:anim calcmode="discrete" valueType="clr">
                                      <p:cBhvr override="childStyle">
                                        <p:cTn id="7" dur="80"/>
                                        <p:tgtEl>
                                          <p:spTgt spid="5427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77"/>
                                        </p:tgtEl>
                                        <p:attrNameLst>
                                          <p:attrName>fillcolor</p:attrName>
                                        </p:attrNameLst>
                                      </p:cBhvr>
                                      <p:tavLst>
                                        <p:tav tm="0">
                                          <p:val>
                                            <p:clrVal>
                                              <a:schemeClr val="accent2"/>
                                            </p:clrVal>
                                          </p:val>
                                        </p:tav>
                                        <p:tav tm="50000">
                                          <p:val>
                                            <p:clrVal>
                                              <a:schemeClr val="hlink"/>
                                            </p:clrVal>
                                          </p:val>
                                        </p:tav>
                                      </p:tavLst>
                                    </p:anim>
                                    <p:set>
                                      <p:cBhvr>
                                        <p:cTn id="9" dur="80"/>
                                        <p:tgtEl>
                                          <p:spTgt spid="542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914400"/>
            <a:ext cx="8229600" cy="503238"/>
          </a:xfrm>
        </p:spPr>
        <p:txBody>
          <a:bodyPr/>
          <a:lstStyle/>
          <a:p>
            <a:pPr eaLnBrk="1" hangingPunct="1"/>
            <a:r>
              <a:rPr lang="en-US" sz="4000" b="1" smtClean="0"/>
              <a:t>Ảnh hưởng của khí hậu</a:t>
            </a:r>
          </a:p>
        </p:txBody>
      </p:sp>
      <p:sp>
        <p:nvSpPr>
          <p:cNvPr id="56323" name="Rectangle 3"/>
          <p:cNvSpPr>
            <a:spLocks noGrp="1" noChangeArrowheads="1"/>
          </p:cNvSpPr>
          <p:nvPr>
            <p:ph type="body" idx="1"/>
          </p:nvPr>
        </p:nvSpPr>
        <p:spPr>
          <a:xfrm>
            <a:off x="0" y="1600200"/>
            <a:ext cx="9144000" cy="4525963"/>
          </a:xfrm>
        </p:spPr>
        <p:txBody>
          <a:bodyPr/>
          <a:lstStyle/>
          <a:p>
            <a:pPr eaLnBrk="1" hangingPunct="1">
              <a:buFont typeface="Wingdings" panose="05000000000000000000" pitchFamily="2" charset="2"/>
              <a:buChar char="v"/>
            </a:pPr>
            <a:r>
              <a:rPr lang="en-US" sz="4000" b="1" smtClean="0"/>
              <a:t>  Khí hậu nước ta nóng và mưa nhiều nên cây cối dễ phát triển.</a:t>
            </a:r>
          </a:p>
          <a:p>
            <a:pPr eaLnBrk="1" hangingPunct="1">
              <a:buFont typeface="Wingdings" panose="05000000000000000000" pitchFamily="2" charset="2"/>
              <a:buChar char="v"/>
            </a:pPr>
            <a:r>
              <a:rPr lang="en-US" sz="4000" b="1" smtClean="0">
                <a:solidFill>
                  <a:srgbClr val="0000CC"/>
                </a:solidFill>
              </a:rPr>
              <a:t> Tuy vậy, hằng năm thường có bão, có năm mưa lớn gây lũ lụt, có năm lại xảy ra hạn hán làm ảnh hưởng đến đời sống và hoạt động sản xuất của con người.</a:t>
            </a:r>
          </a:p>
        </p:txBody>
      </p:sp>
      <p:sp>
        <p:nvSpPr>
          <p:cNvPr id="29700" name="Rectangle 4"/>
          <p:cNvSpPr>
            <a:spLocks noChangeArrowheads="1"/>
          </p:cNvSpPr>
          <p:nvPr/>
        </p:nvSpPr>
        <p:spPr bwMode="auto">
          <a:xfrm>
            <a:off x="533400" y="228600"/>
            <a:ext cx="8229600" cy="533400"/>
          </a:xfrm>
          <a:prstGeom prst="rect">
            <a:avLst/>
          </a:prstGeom>
          <a:noFill/>
          <a:ln w="9525">
            <a:noFill/>
            <a:miter lim="800000"/>
          </a:ln>
        </p:spPr>
        <p:txBody>
          <a:bodyPr anchor="ctr"/>
          <a:lstStyle/>
          <a:p>
            <a:pPr algn="ctr"/>
            <a:r>
              <a:rPr lang="en-US" sz="4400">
                <a:solidFill>
                  <a:srgbClr val="FF0000"/>
                </a:solidFill>
              </a:rPr>
              <a:t>CÂU NÀO ĐÚNG ?</a:t>
            </a:r>
          </a:p>
        </p:txBody>
      </p:sp>
      <p:sp>
        <p:nvSpPr>
          <p:cNvPr id="29701" name="AutoShape 5"/>
          <p:cNvSpPr>
            <a:spLocks noChangeArrowheads="1"/>
          </p:cNvSpPr>
          <p:nvPr/>
        </p:nvSpPr>
        <p:spPr bwMode="auto">
          <a:xfrm>
            <a:off x="7848600" y="2209800"/>
            <a:ext cx="1066800" cy="914400"/>
          </a:xfrm>
          <a:prstGeom prst="irregularSeal2">
            <a:avLst/>
          </a:prstGeom>
          <a:solidFill>
            <a:srgbClr val="0000CC"/>
          </a:solidFill>
          <a:ln w="9525">
            <a:solidFill>
              <a:schemeClr val="tx1"/>
            </a:solidFill>
            <a:miter lim="800000"/>
          </a:ln>
        </p:spPr>
        <p:txBody>
          <a:bodyPr wrap="none" anchor="ctr"/>
          <a:lstStyle/>
          <a:p>
            <a:pPr algn="ctr"/>
            <a:r>
              <a:rPr lang="en-US" sz="3600" b="1">
                <a:solidFill>
                  <a:srgbClr val="FFFF00"/>
                </a:solidFill>
              </a:rPr>
              <a:t>Đ</a:t>
            </a:r>
            <a:endParaRPr lang="en-US"/>
          </a:p>
        </p:txBody>
      </p:sp>
      <p:sp>
        <p:nvSpPr>
          <p:cNvPr id="29702" name="AutoShape 6"/>
          <p:cNvSpPr>
            <a:spLocks noChangeArrowheads="1"/>
          </p:cNvSpPr>
          <p:nvPr/>
        </p:nvSpPr>
        <p:spPr bwMode="auto">
          <a:xfrm>
            <a:off x="8077200" y="5257800"/>
            <a:ext cx="1066800" cy="914400"/>
          </a:xfrm>
          <a:prstGeom prst="irregularSeal2">
            <a:avLst/>
          </a:prstGeom>
          <a:solidFill>
            <a:srgbClr val="0000CC"/>
          </a:solidFill>
          <a:ln w="9525">
            <a:solidFill>
              <a:schemeClr val="tx1"/>
            </a:solidFill>
            <a:miter lim="800000"/>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6322"/>
                                        </p:tgtEl>
                                        <p:attrNameLst>
                                          <p:attrName>style.visibility</p:attrName>
                                        </p:attrNameLst>
                                      </p:cBhvr>
                                      <p:to>
                                        <p:strVal val="visible"/>
                                      </p:to>
                                    </p:set>
                                    <p:anim calcmode="discrete" valueType="clr">
                                      <p:cBhvr override="childStyle">
                                        <p:cTn id="7" dur="80"/>
                                        <p:tgtEl>
                                          <p:spTgt spid="563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6322"/>
                                        </p:tgtEl>
                                        <p:attrNameLst>
                                          <p:attrName>fillcolor</p:attrName>
                                        </p:attrNameLst>
                                      </p:cBhvr>
                                      <p:tavLst>
                                        <p:tav tm="0">
                                          <p:val>
                                            <p:clrVal>
                                              <a:schemeClr val="accent2"/>
                                            </p:clrVal>
                                          </p:val>
                                        </p:tav>
                                        <p:tav tm="50000">
                                          <p:val>
                                            <p:clrVal>
                                              <a:schemeClr val="hlink"/>
                                            </p:clrVal>
                                          </p:val>
                                        </p:tav>
                                      </p:tavLst>
                                    </p:anim>
                                    <p:set>
                                      <p:cBhvr>
                                        <p:cTn id="9" dur="80"/>
                                        <p:tgtEl>
                                          <p:spTgt spid="5632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6323">
                                            <p:txEl>
                                              <p:pRg st="0" end="0"/>
                                            </p:txEl>
                                          </p:spTgt>
                                        </p:tgtEl>
                                        <p:attrNameLst>
                                          <p:attrName>style.visibility</p:attrName>
                                        </p:attrNameLst>
                                      </p:cBhvr>
                                      <p:to>
                                        <p:strVal val="visible"/>
                                      </p:to>
                                    </p:set>
                                    <p:anim calcmode="discrete" valueType="clr">
                                      <p:cBhvr override="childStyle">
                                        <p:cTn id="14" dur="80"/>
                                        <p:tgtEl>
                                          <p:spTgt spid="563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632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6323">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21" dur="8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632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5562600"/>
            <a:ext cx="8229600" cy="1143000"/>
          </a:xfrm>
        </p:spPr>
        <p:txBody>
          <a:bodyPr/>
          <a:lstStyle/>
          <a:p>
            <a:pPr eaLnBrk="1" hangingPunct="1">
              <a:defRPr/>
            </a:pPr>
            <a:r>
              <a:rPr lang="en-US" sz="3200" b="1" smtClean="0">
                <a:solidFill>
                  <a:srgbClr val="FF0000"/>
                </a:solidFill>
                <a:effectLst>
                  <a:outerShdw blurRad="38100" dist="38100" dir="2700000" algn="tl">
                    <a:srgbClr val="C0C0C0"/>
                  </a:outerShdw>
                </a:effectLst>
              </a:rPr>
              <a:t>Mưa lớn gây lũ lụt làm ảnh hưởng đến đời sống và hoạt động sản xuất của con người</a:t>
            </a:r>
          </a:p>
        </p:txBody>
      </p:sp>
      <p:sp>
        <p:nvSpPr>
          <p:cNvPr id="58371" name="Rectangle 3"/>
          <p:cNvSpPr>
            <a:spLocks noChangeArrowheads="1"/>
          </p:cNvSpPr>
          <p:nvPr/>
        </p:nvSpPr>
        <p:spPr bwMode="auto">
          <a:xfrm>
            <a:off x="990600" y="0"/>
            <a:ext cx="7207250" cy="1066800"/>
          </a:xfrm>
          <a:prstGeom prst="rect">
            <a:avLst/>
          </a:prstGeom>
          <a:noFill/>
          <a:ln w="9525">
            <a:noFill/>
            <a:miter lim="800000"/>
          </a:ln>
          <a:effectLst/>
        </p:spPr>
        <p:txBody>
          <a:bodyPr>
            <a:spAutoFit/>
          </a:bodyPr>
          <a:lstStyle/>
          <a:p>
            <a:pPr>
              <a:spcBef>
                <a:spcPct val="20000"/>
              </a:spcBef>
              <a:buFontTx/>
              <a:buChar char="•"/>
              <a:defRPr/>
            </a:pPr>
            <a:r>
              <a:rPr lang="en-US" b="1" i="1" dirty="0" err="1">
                <a:effectLst>
                  <a:outerShdw blurRad="38100" dist="38100" dir="2700000" algn="tl">
                    <a:srgbClr val="C0C0C0"/>
                  </a:outerShdw>
                </a:effectLst>
                <a:latin typeface="Arial" panose="020B0604020202020204"/>
              </a:rPr>
              <a:t>Lũ</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lụt</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hạn</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hán</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gây</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ra</a:t>
            </a:r>
            <a:r>
              <a:rPr lang="en-US" b="1" i="1" dirty="0">
                <a:effectLst>
                  <a:outerShdw blurRad="38100" dist="38100" dir="2700000" algn="tl">
                    <a:srgbClr val="C0C0C0"/>
                  </a:outerShdw>
                </a:effectLst>
                <a:latin typeface="Arial" panose="020B0604020202020204"/>
              </a:rPr>
              <a:t> </a:t>
            </a:r>
            <a:r>
              <a:rPr lang="en-US" b="1" i="1" dirty="0" err="1" smtClean="0">
                <a:effectLst>
                  <a:outerShdw blurRad="38100" dist="38100" dir="2700000" algn="tl">
                    <a:srgbClr val="C0C0C0"/>
                  </a:outerShdw>
                </a:effectLst>
                <a:latin typeface="Arial" panose="020B0604020202020204"/>
              </a:rPr>
              <a:t>những</a:t>
            </a:r>
            <a:r>
              <a:rPr lang="en-US" b="1" i="1" dirty="0" smtClean="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thiệt</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hại</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gì</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cho</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đời</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sống</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và</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sản</a:t>
            </a:r>
            <a:r>
              <a:rPr lang="en-US" b="1" i="1" dirty="0">
                <a:effectLst>
                  <a:outerShdw blurRad="38100" dist="38100" dir="2700000" algn="tl">
                    <a:srgbClr val="C0C0C0"/>
                  </a:outerShdw>
                </a:effectLst>
                <a:latin typeface="Arial" panose="020B0604020202020204"/>
              </a:rPr>
              <a:t> </a:t>
            </a:r>
            <a:r>
              <a:rPr lang="en-US" b="1" i="1" dirty="0" err="1">
                <a:effectLst>
                  <a:outerShdw blurRad="38100" dist="38100" dir="2700000" algn="tl">
                    <a:srgbClr val="C0C0C0"/>
                  </a:outerShdw>
                </a:effectLst>
                <a:latin typeface="Arial" panose="020B0604020202020204"/>
              </a:rPr>
              <a:t>xuất</a:t>
            </a:r>
            <a:r>
              <a:rPr lang="en-US" b="1" i="1" dirty="0">
                <a:effectLst>
                  <a:outerShdw blurRad="38100" dist="38100" dir="2700000" algn="tl">
                    <a:srgbClr val="C0C0C0"/>
                  </a:outerShdw>
                </a:effectLst>
                <a:latin typeface="Arial" panose="020B0604020202020204"/>
              </a:rPr>
              <a:t> ?</a:t>
            </a:r>
          </a:p>
        </p:txBody>
      </p:sp>
      <p:pic>
        <p:nvPicPr>
          <p:cNvPr id="30724" name="Picture 4" descr="http://images.vietnamnet.vn/dataimages/200710/original/images1423938_luNA.jpg">
            <a:hlinkClick r:id="rId3"/>
          </p:cNvPr>
          <p:cNvPicPr>
            <a:picLocks noGrp="1" noChangeAspect="1" noChangeArrowheads="1"/>
          </p:cNvPicPr>
          <p:nvPr>
            <p:ph sz="half" idx="1"/>
          </p:nvPr>
        </p:nvPicPr>
        <p:blipFill>
          <a:blip r:embed="rId4" r:link="rId5"/>
          <a:srcRect/>
          <a:stretch>
            <a:fillRect/>
          </a:stretch>
        </p:blipFill>
        <p:spPr>
          <a:xfrm>
            <a:off x="228600" y="1143000"/>
            <a:ext cx="4267200" cy="4191000"/>
          </a:xfrm>
        </p:spPr>
      </p:pic>
      <p:pic>
        <p:nvPicPr>
          <p:cNvPr id="30725" name="Picture 5" descr="small_127"/>
          <p:cNvPicPr>
            <a:picLocks noGrp="1" noChangeAspect="1" noChangeArrowheads="1"/>
          </p:cNvPicPr>
          <p:nvPr>
            <p:ph sz="half" idx="2"/>
          </p:nvPr>
        </p:nvPicPr>
        <p:blipFill>
          <a:blip r:embed="rId6"/>
          <a:srcRect/>
          <a:stretch>
            <a:fillRect/>
          </a:stretch>
        </p:blipFill>
        <p:spPr>
          <a:xfrm>
            <a:off x="4648200" y="1143000"/>
            <a:ext cx="4267200" cy="4114800"/>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8370"/>
                                        </p:tgtEl>
                                        <p:attrNameLst>
                                          <p:attrName>style.visibility</p:attrName>
                                        </p:attrNameLst>
                                      </p:cBhvr>
                                      <p:to>
                                        <p:strVal val="visible"/>
                                      </p:to>
                                    </p:set>
                                    <p:anim calcmode="discrete" valueType="clr">
                                      <p:cBhvr override="childStyle">
                                        <p:cTn id="7" dur="80"/>
                                        <p:tgtEl>
                                          <p:spTgt spid="583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8370"/>
                                        </p:tgtEl>
                                        <p:attrNameLst>
                                          <p:attrName>fillcolor</p:attrName>
                                        </p:attrNameLst>
                                      </p:cBhvr>
                                      <p:tavLst>
                                        <p:tav tm="0">
                                          <p:val>
                                            <p:clrVal>
                                              <a:schemeClr val="accent2"/>
                                            </p:clrVal>
                                          </p:val>
                                        </p:tav>
                                        <p:tav tm="50000">
                                          <p:val>
                                            <p:clrVal>
                                              <a:schemeClr val="hlink"/>
                                            </p:clrVal>
                                          </p:val>
                                        </p:tav>
                                      </p:tavLst>
                                    </p:anim>
                                    <p:set>
                                      <p:cBhvr>
                                        <p:cTn id="9" dur="80"/>
                                        <p:tgtEl>
                                          <p:spTgt spid="583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2800" b="1" smtClean="0"/>
              <a:t>Ảnh hưởng của khí hậu đối với đời sống và hoạt động sản xuất của con người</a:t>
            </a:r>
            <a:r>
              <a:rPr lang="en-US" sz="2800" smtClean="0"/>
              <a:t> </a:t>
            </a:r>
            <a:r>
              <a:rPr lang="en-US" sz="2800" b="1" smtClean="0"/>
              <a:t>ra sao?</a:t>
            </a:r>
            <a:br>
              <a:rPr lang="en-US" sz="2800" b="1" smtClean="0"/>
            </a:br>
            <a:endParaRPr lang="en-US" sz="2800" b="1" smtClean="0"/>
          </a:p>
        </p:txBody>
      </p:sp>
      <p:pic>
        <p:nvPicPr>
          <p:cNvPr id="60419" name="Picture 3" descr="http://www.va21.org/pictures/20041130115313.jpg"/>
          <p:cNvPicPr>
            <a:picLocks noGrp="1" noChangeAspect="1" noChangeArrowheads="1"/>
          </p:cNvPicPr>
          <p:nvPr>
            <p:ph type="body" idx="1"/>
          </p:nvPr>
        </p:nvPicPr>
        <p:blipFill>
          <a:blip r:embed="rId3" r:link="rId4"/>
          <a:srcRect/>
          <a:stretch>
            <a:fillRect/>
          </a:stretch>
        </p:blipFill>
        <p:spPr>
          <a:xfrm>
            <a:off x="838200" y="1143000"/>
            <a:ext cx="7620000" cy="5370513"/>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0419"/>
                                        </p:tgtEl>
                                        <p:attrNameLst>
                                          <p:attrName>style.visibility</p:attrName>
                                        </p:attrNameLst>
                                      </p:cBhvr>
                                      <p:to>
                                        <p:strVal val="visible"/>
                                      </p:to>
                                    </p:set>
                                    <p:anim calcmode="lin" valueType="num">
                                      <p:cBhvr>
                                        <p:cTn id="7" dur="1000" fill="hold"/>
                                        <p:tgtEl>
                                          <p:spTgt spid="60419"/>
                                        </p:tgtEl>
                                        <p:attrNameLst>
                                          <p:attrName>ppt_w</p:attrName>
                                        </p:attrNameLst>
                                      </p:cBhvr>
                                      <p:tavLst>
                                        <p:tav tm="0">
                                          <p:val>
                                            <p:fltVal val="0"/>
                                          </p:val>
                                        </p:tav>
                                        <p:tav tm="100000">
                                          <p:val>
                                            <p:strVal val="#ppt_w"/>
                                          </p:val>
                                        </p:tav>
                                      </p:tavLst>
                                    </p:anim>
                                    <p:anim calcmode="lin" valueType="num">
                                      <p:cBhvr>
                                        <p:cTn id="8" dur="1000" fill="hold"/>
                                        <p:tgtEl>
                                          <p:spTgt spid="60419"/>
                                        </p:tgtEl>
                                        <p:attrNameLst>
                                          <p:attrName>ppt_h</p:attrName>
                                        </p:attrNameLst>
                                      </p:cBhvr>
                                      <p:tavLst>
                                        <p:tav tm="0">
                                          <p:val>
                                            <p:fltVal val="0"/>
                                          </p:val>
                                        </p:tav>
                                        <p:tav tm="100000">
                                          <p:val>
                                            <p:strVal val="#ppt_h"/>
                                          </p:val>
                                        </p:tav>
                                      </p:tavLst>
                                    </p:anim>
                                    <p:anim calcmode="lin" valueType="num">
                                      <p:cBhvr>
                                        <p:cTn id="9" dur="1000" fill="hold"/>
                                        <p:tgtEl>
                                          <p:spTgt spid="60419"/>
                                        </p:tgtEl>
                                        <p:attrNameLst>
                                          <p:attrName>style.rotation</p:attrName>
                                        </p:attrNameLst>
                                      </p:cBhvr>
                                      <p:tavLst>
                                        <p:tav tm="0">
                                          <p:val>
                                            <p:fltVal val="90"/>
                                          </p:val>
                                        </p:tav>
                                        <p:tav tm="100000">
                                          <p:val>
                                            <p:fltVal val="0"/>
                                          </p:val>
                                        </p:tav>
                                      </p:tavLst>
                                    </p:anim>
                                    <p:animEffect transition="in" filter="fade">
                                      <p:cBhvr>
                                        <p:cTn id="10" dur="1000"/>
                                        <p:tgtEl>
                                          <p:spTgt spid="60419"/>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0418"/>
                                        </p:tgtEl>
                                        <p:attrNameLst>
                                          <p:attrName>style.visibility</p:attrName>
                                        </p:attrNameLst>
                                      </p:cBhvr>
                                      <p:to>
                                        <p:strVal val="visible"/>
                                      </p:to>
                                    </p:set>
                                    <p:anim calcmode="discrete" valueType="clr">
                                      <p:cBhvr override="childStyle">
                                        <p:cTn id="15" dur="80"/>
                                        <p:tgtEl>
                                          <p:spTgt spid="60418"/>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0418"/>
                                        </p:tgtEl>
                                        <p:attrNameLst>
                                          <p:attrName>fillcolor</p:attrName>
                                        </p:attrNameLst>
                                      </p:cBhvr>
                                      <p:tavLst>
                                        <p:tav tm="0">
                                          <p:val>
                                            <p:clrVal>
                                              <a:schemeClr val="accent2"/>
                                            </p:clrVal>
                                          </p:val>
                                        </p:tav>
                                        <p:tav tm="50000">
                                          <p:val>
                                            <p:clrVal>
                                              <a:schemeClr val="hlink"/>
                                            </p:clrVal>
                                          </p:val>
                                        </p:tav>
                                      </p:tavLst>
                                    </p:anim>
                                    <p:set>
                                      <p:cBhvr>
                                        <p:cTn id="17" dur="80"/>
                                        <p:tgtEl>
                                          <p:spTgt spid="604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http://www.khuyennongvn.gov.vn/anh/rausach2.jpg"/>
          <p:cNvPicPr>
            <a:picLocks noGrp="1" noChangeAspect="1" noChangeArrowheads="1"/>
          </p:cNvPicPr>
          <p:nvPr>
            <p:ph type="body" idx="1"/>
          </p:nvPr>
        </p:nvPicPr>
        <p:blipFill>
          <a:blip r:embed="rId3" r:link="rId4"/>
          <a:srcRect/>
          <a:stretch>
            <a:fillRect/>
          </a:stretch>
        </p:blipFill>
        <p:spPr>
          <a:xfrm>
            <a:off x="685800" y="1143000"/>
            <a:ext cx="7772400" cy="5037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diamond(in)">
                                      <p:cBhvr>
                                        <p:cTn id="7" dur="2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1143000"/>
            <a:ext cx="2819400" cy="1143000"/>
          </a:xfrm>
        </p:spPr>
        <p:txBody>
          <a:bodyPr/>
          <a:lstStyle/>
          <a:p>
            <a:pPr eaLnBrk="1" hangingPunct="1"/>
            <a:r>
              <a:rPr lang="en-US" b="1" dirty="0" smtClean="0"/>
              <a:t>1. </a:t>
            </a:r>
            <a:r>
              <a:rPr lang="en-US" b="1" dirty="0" err="1" smtClean="0"/>
              <a:t>Nước</a:t>
            </a:r>
            <a:r>
              <a:rPr lang="en-US" b="1" dirty="0" smtClean="0"/>
              <a:t> ta </a:t>
            </a:r>
            <a:r>
              <a:rPr lang="en-US" b="1" dirty="0" err="1" smtClean="0"/>
              <a:t>có</a:t>
            </a:r>
            <a:r>
              <a:rPr lang="en-US" b="1" dirty="0" smtClean="0"/>
              <a:t> </a:t>
            </a:r>
            <a:r>
              <a:rPr lang="en-US" b="1" dirty="0" err="1" smtClean="0"/>
              <a:t>khí</a:t>
            </a:r>
            <a:r>
              <a:rPr lang="en-US" b="1" dirty="0" smtClean="0"/>
              <a:t> </a:t>
            </a:r>
            <a:r>
              <a:rPr lang="en-US" b="1" dirty="0" err="1" smtClean="0"/>
              <a:t>hậu</a:t>
            </a:r>
            <a:r>
              <a:rPr lang="en-US" b="1" dirty="0" smtClean="0"/>
              <a:t> </a:t>
            </a:r>
            <a:r>
              <a:rPr lang="en-US" b="1" dirty="0" err="1" smtClean="0"/>
              <a:t>nhiệt</a:t>
            </a:r>
            <a:r>
              <a:rPr lang="en-US" b="1" dirty="0" smtClean="0"/>
              <a:t> </a:t>
            </a:r>
            <a:r>
              <a:rPr lang="en-US" b="1" dirty="0" err="1" smtClean="0"/>
              <a:t>đới</a:t>
            </a:r>
            <a:r>
              <a:rPr lang="en-US" b="1" dirty="0" smtClean="0"/>
              <a:t> </a:t>
            </a:r>
            <a:r>
              <a:rPr lang="en-US" b="1" dirty="0" err="1" smtClean="0"/>
              <a:t>gió</a:t>
            </a:r>
            <a:r>
              <a:rPr lang="en-US" b="1" dirty="0" smtClean="0"/>
              <a:t> </a:t>
            </a:r>
            <a:r>
              <a:rPr lang="en-US" b="1" dirty="0" err="1" smtClean="0"/>
              <a:t>mùa</a:t>
            </a:r>
            <a:r>
              <a:rPr lang="en-US" b="1" dirty="0" smtClean="0"/>
              <a:t>:</a:t>
            </a:r>
          </a:p>
        </p:txBody>
      </p:sp>
      <p:pic>
        <p:nvPicPr>
          <p:cNvPr id="11267" name="Picture 3" descr="Luoc do khi hau Viet Nam"/>
          <p:cNvPicPr>
            <a:picLocks noChangeAspect="1" noChangeArrowheads="1"/>
          </p:cNvPicPr>
          <p:nvPr/>
        </p:nvPicPr>
        <p:blipFill>
          <a:blip r:embed="rId3">
            <a:lum contrast="12000"/>
          </a:blip>
          <a:srcRect/>
          <a:stretch>
            <a:fillRect/>
          </a:stretch>
        </p:blipFill>
        <p:spPr bwMode="auto">
          <a:xfrm>
            <a:off x="3352800" y="0"/>
            <a:ext cx="5294313" cy="6858000"/>
          </a:xfrm>
          <a:prstGeom prst="rect">
            <a:avLst/>
          </a:prstGeom>
          <a:noFill/>
          <a:ln w="38100">
            <a:solidFill>
              <a:schemeClr val="hlink"/>
            </a:solidFill>
            <a:miter lim="800000"/>
            <a:headEnd/>
            <a:tailEnd/>
          </a:ln>
        </p:spPr>
      </p:pic>
      <p:sp>
        <p:nvSpPr>
          <p:cNvPr id="11268" name="Rectangle 4"/>
          <p:cNvSpPr>
            <a:spLocks noChangeArrowheads="1"/>
          </p:cNvSpPr>
          <p:nvPr/>
        </p:nvSpPr>
        <p:spPr bwMode="auto">
          <a:xfrm>
            <a:off x="304800" y="3810000"/>
            <a:ext cx="2895600" cy="2555875"/>
          </a:xfrm>
          <a:prstGeom prst="rect">
            <a:avLst/>
          </a:prstGeom>
          <a:solidFill>
            <a:srgbClr val="CCFF99"/>
          </a:solidFill>
          <a:ln w="9525">
            <a:noFill/>
            <a:miter lim="800000"/>
          </a:ln>
          <a:effectLst/>
        </p:spPr>
        <p:txBody>
          <a:bodyPr anchor="ctr">
            <a:spAutoFit/>
          </a:bodyPr>
          <a:lstStyle/>
          <a:p>
            <a:pPr algn="just">
              <a:defRPr/>
            </a:pPr>
            <a:r>
              <a:rPr lang="en-US" b="1" dirty="0">
                <a:effectLst>
                  <a:outerShdw blurRad="38100" dist="38100" dir="2700000" algn="tl">
                    <a:srgbClr val="FFFFFF"/>
                  </a:outerShdw>
                </a:effectLst>
                <a:latin typeface="Arial" panose="020B0604020202020204"/>
              </a:rPr>
              <a:t>-  </a:t>
            </a:r>
            <a:r>
              <a:rPr lang="en-US" b="1" dirty="0" err="1">
                <a:effectLst>
                  <a:outerShdw blurRad="38100" dist="38100" dir="2700000" algn="tl">
                    <a:srgbClr val="FFFFFF"/>
                  </a:outerShdw>
                </a:effectLst>
                <a:latin typeface="Arial" panose="020B0604020202020204"/>
              </a:rPr>
              <a:t>Hãy</a:t>
            </a:r>
            <a:r>
              <a:rPr lang="en-US" b="1" dirty="0">
                <a:effectLst>
                  <a:outerShdw blurRad="38100" dist="38100" dir="2700000" algn="tl">
                    <a:srgbClr val="FFFFFF"/>
                  </a:outerShdw>
                </a:effectLst>
                <a:latin typeface="Arial" panose="020B0604020202020204"/>
              </a:rPr>
              <a:t> </a:t>
            </a:r>
            <a:r>
              <a:rPr lang="en-US" b="1" dirty="0" err="1">
                <a:effectLst>
                  <a:outerShdw blurRad="38100" dist="38100" dir="2700000" algn="tl">
                    <a:srgbClr val="FFFFFF"/>
                  </a:outerShdw>
                </a:effectLst>
                <a:latin typeface="Arial" panose="020B0604020202020204"/>
              </a:rPr>
              <a:t>nêu</a:t>
            </a:r>
            <a:r>
              <a:rPr lang="en-US" b="1" dirty="0">
                <a:effectLst>
                  <a:outerShdw blurRad="38100" dist="38100" dir="2700000" algn="tl">
                    <a:srgbClr val="FFFFFF"/>
                  </a:outerShdw>
                </a:effectLst>
                <a:latin typeface="Arial" panose="020B0604020202020204"/>
              </a:rPr>
              <a:t> </a:t>
            </a:r>
            <a:r>
              <a:rPr lang="vi-VN" b="1" dirty="0">
                <a:effectLst>
                  <a:outerShdw blurRad="38100" dist="38100" dir="2700000" algn="tl">
                    <a:srgbClr val="FFFFFF"/>
                  </a:outerShdw>
                </a:effectLst>
                <a:latin typeface="Arial" panose="020B0604020202020204"/>
              </a:rPr>
              <a:t>đ</a:t>
            </a:r>
            <a:r>
              <a:rPr lang="en-US" b="1" dirty="0" err="1">
                <a:effectLst>
                  <a:outerShdw blurRad="38100" dist="38100" dir="2700000" algn="tl">
                    <a:srgbClr val="FFFFFF"/>
                  </a:outerShdw>
                </a:effectLst>
                <a:latin typeface="Arial" panose="020B0604020202020204"/>
              </a:rPr>
              <a:t>ặc</a:t>
            </a:r>
            <a:r>
              <a:rPr lang="en-US" b="1" dirty="0">
                <a:effectLst>
                  <a:outerShdw blurRad="38100" dist="38100" dir="2700000" algn="tl">
                    <a:srgbClr val="FFFFFF"/>
                  </a:outerShdw>
                </a:effectLst>
                <a:latin typeface="Arial" panose="020B0604020202020204"/>
              </a:rPr>
              <a:t> </a:t>
            </a:r>
            <a:r>
              <a:rPr lang="vi-VN" b="1" dirty="0">
                <a:effectLst>
                  <a:outerShdw blurRad="38100" dist="38100" dir="2700000" algn="tl">
                    <a:srgbClr val="FFFFFF"/>
                  </a:outerShdw>
                </a:effectLst>
                <a:latin typeface="Arial" panose="020B0604020202020204"/>
              </a:rPr>
              <a:t>đ</a:t>
            </a:r>
            <a:r>
              <a:rPr lang="en-US" b="1" dirty="0" err="1">
                <a:effectLst>
                  <a:outerShdw blurRad="38100" dist="38100" dir="2700000" algn="tl">
                    <a:srgbClr val="FFFFFF"/>
                  </a:outerShdw>
                </a:effectLst>
                <a:latin typeface="Arial" panose="020B0604020202020204"/>
              </a:rPr>
              <a:t>iểm</a:t>
            </a:r>
            <a:r>
              <a:rPr lang="en-US" b="1" dirty="0">
                <a:effectLst>
                  <a:outerShdw blurRad="38100" dist="38100" dir="2700000" algn="tl">
                    <a:srgbClr val="FFFFFF"/>
                  </a:outerShdw>
                </a:effectLst>
                <a:latin typeface="Arial" panose="020B0604020202020204"/>
              </a:rPr>
              <a:t> </a:t>
            </a:r>
            <a:r>
              <a:rPr lang="en-US" b="1" dirty="0" err="1">
                <a:effectLst>
                  <a:outerShdw blurRad="38100" dist="38100" dir="2700000" algn="tl">
                    <a:srgbClr val="FFFFFF"/>
                  </a:outerShdw>
                </a:effectLst>
                <a:latin typeface="Arial" panose="020B0604020202020204"/>
              </a:rPr>
              <a:t>khí</a:t>
            </a:r>
            <a:r>
              <a:rPr lang="en-US" b="1" dirty="0">
                <a:effectLst>
                  <a:outerShdw blurRad="38100" dist="38100" dir="2700000" algn="tl">
                    <a:srgbClr val="FFFFFF"/>
                  </a:outerShdw>
                </a:effectLst>
                <a:latin typeface="Arial" panose="020B0604020202020204"/>
              </a:rPr>
              <a:t> </a:t>
            </a:r>
            <a:r>
              <a:rPr lang="en-US" b="1" dirty="0" err="1">
                <a:effectLst>
                  <a:outerShdw blurRad="38100" dist="38100" dir="2700000" algn="tl">
                    <a:srgbClr val="FFFFFF"/>
                  </a:outerShdw>
                </a:effectLst>
                <a:latin typeface="Arial" panose="020B0604020202020204"/>
              </a:rPr>
              <a:t>hậu</a:t>
            </a:r>
            <a:r>
              <a:rPr lang="en-US" b="1" dirty="0">
                <a:effectLst>
                  <a:outerShdw blurRad="38100" dist="38100" dir="2700000" algn="tl">
                    <a:srgbClr val="FFFFFF"/>
                  </a:outerShdw>
                </a:effectLst>
                <a:latin typeface="Arial" panose="020B0604020202020204"/>
              </a:rPr>
              <a:t> </a:t>
            </a:r>
            <a:r>
              <a:rPr lang="en-US" b="1" dirty="0" err="1">
                <a:effectLst>
                  <a:outerShdw blurRad="38100" dist="38100" dir="2700000" algn="tl">
                    <a:srgbClr val="FFFFFF"/>
                  </a:outerShdw>
                </a:effectLst>
                <a:latin typeface="Arial" panose="020B0604020202020204"/>
              </a:rPr>
              <a:t>nhiệt</a:t>
            </a:r>
            <a:r>
              <a:rPr lang="en-US" b="1" dirty="0">
                <a:effectLst>
                  <a:outerShdw blurRad="38100" dist="38100" dir="2700000" algn="tl">
                    <a:srgbClr val="FFFFFF"/>
                  </a:outerShdw>
                </a:effectLst>
                <a:latin typeface="Arial" panose="020B0604020202020204"/>
              </a:rPr>
              <a:t> </a:t>
            </a:r>
            <a:r>
              <a:rPr lang="vi-VN" b="1" dirty="0">
                <a:effectLst>
                  <a:outerShdw blurRad="38100" dist="38100" dir="2700000" algn="tl">
                    <a:srgbClr val="FFFFFF"/>
                  </a:outerShdw>
                </a:effectLst>
                <a:latin typeface="Arial" panose="020B0604020202020204"/>
              </a:rPr>
              <a:t>đ</a:t>
            </a:r>
            <a:r>
              <a:rPr lang="en-US" b="1" dirty="0" err="1">
                <a:effectLst>
                  <a:outerShdw blurRad="38100" dist="38100" dir="2700000" algn="tl">
                    <a:srgbClr val="FFFFFF"/>
                  </a:outerShdw>
                </a:effectLst>
                <a:latin typeface="Arial" panose="020B0604020202020204"/>
              </a:rPr>
              <a:t>ới</a:t>
            </a:r>
            <a:r>
              <a:rPr lang="en-US" b="1" dirty="0">
                <a:effectLst>
                  <a:outerShdw blurRad="38100" dist="38100" dir="2700000" algn="tl">
                    <a:srgbClr val="FFFFFF"/>
                  </a:outerShdw>
                </a:effectLst>
                <a:latin typeface="Arial" panose="020B0604020202020204"/>
              </a:rPr>
              <a:t> </a:t>
            </a:r>
            <a:r>
              <a:rPr lang="en-US" b="1" dirty="0" err="1">
                <a:effectLst>
                  <a:outerShdw blurRad="38100" dist="38100" dir="2700000" algn="tl">
                    <a:srgbClr val="FFFFFF"/>
                  </a:outerShdw>
                </a:effectLst>
                <a:latin typeface="Arial" panose="020B0604020202020204"/>
              </a:rPr>
              <a:t>gió</a:t>
            </a:r>
            <a:r>
              <a:rPr lang="en-US" b="1" dirty="0">
                <a:effectLst>
                  <a:outerShdw blurRad="38100" dist="38100" dir="2700000" algn="tl">
                    <a:srgbClr val="FFFFFF"/>
                  </a:outerShdw>
                </a:effectLst>
                <a:latin typeface="Arial" panose="020B0604020202020204"/>
              </a:rPr>
              <a:t> </a:t>
            </a:r>
            <a:r>
              <a:rPr lang="en-US" b="1" dirty="0" err="1">
                <a:effectLst>
                  <a:outerShdw blurRad="38100" dist="38100" dir="2700000" algn="tl">
                    <a:srgbClr val="FFFFFF"/>
                  </a:outerShdw>
                </a:effectLst>
                <a:latin typeface="Arial" panose="020B0604020202020204"/>
              </a:rPr>
              <a:t>mùa</a:t>
            </a:r>
            <a:r>
              <a:rPr lang="en-US" b="1" dirty="0">
                <a:effectLst>
                  <a:outerShdw blurRad="38100" dist="38100" dir="2700000" algn="tl">
                    <a:srgbClr val="FFFFFF"/>
                  </a:outerShdw>
                </a:effectLst>
                <a:latin typeface="Arial" panose="020B0604020202020204"/>
              </a:rPr>
              <a:t> ở n</a:t>
            </a:r>
            <a:r>
              <a:rPr lang="vi-VN" b="1" dirty="0">
                <a:effectLst>
                  <a:outerShdw blurRad="38100" dist="38100" dir="2700000" algn="tl">
                    <a:srgbClr val="FFFFFF"/>
                  </a:outerShdw>
                </a:effectLst>
                <a:latin typeface="Arial" panose="020B0604020202020204"/>
              </a:rPr>
              <a:t>ư</a:t>
            </a:r>
            <a:r>
              <a:rPr lang="en-US" b="1" dirty="0" err="1">
                <a:effectLst>
                  <a:outerShdw blurRad="38100" dist="38100" dir="2700000" algn="tl">
                    <a:srgbClr val="FFFFFF"/>
                  </a:outerShdw>
                </a:effectLst>
                <a:latin typeface="Arial" panose="020B0604020202020204"/>
              </a:rPr>
              <a:t>ớc</a:t>
            </a:r>
            <a:r>
              <a:rPr lang="en-US" b="1" dirty="0">
                <a:effectLst>
                  <a:outerShdw blurRad="38100" dist="38100" dir="2700000" algn="tl">
                    <a:srgbClr val="FFFFFF"/>
                  </a:outerShdw>
                </a:effectLst>
                <a:latin typeface="Arial" panose="020B0604020202020204"/>
              </a:rPr>
              <a:t> ta</a:t>
            </a:r>
            <a:r>
              <a:rPr lang="en-US" b="1" i="1" dirty="0">
                <a:effectLst>
                  <a:outerShdw blurRad="38100" dist="38100" dir="2700000" algn="tl">
                    <a:srgbClr val="FFFFFF"/>
                  </a:outerShdw>
                </a:effectLst>
                <a:latin typeface="Arial" panose="020B0604020202020204"/>
              </a:rPr>
              <a:t>.</a:t>
            </a:r>
            <a:r>
              <a:rPr lang="en-US" b="1" dirty="0">
                <a:effectLst>
                  <a:outerShdw blurRad="38100" dist="38100" dir="2700000" algn="tl">
                    <a:srgbClr val="FFFFFF"/>
                  </a:outerShdw>
                </a:effectLst>
                <a:latin typeface="Arial" panose="020B0604020202020204"/>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amond(in)">
                                      <p:cBhvr>
                                        <p:cTn id="7" dur="20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266"/>
                                        </p:tgtEl>
                                        <p:attrNameLst>
                                          <p:attrName>style.visibility</p:attrName>
                                        </p:attrNameLst>
                                      </p:cBhvr>
                                      <p:to>
                                        <p:strVal val="visible"/>
                                      </p:to>
                                    </p:set>
                                    <p:anim calcmode="discrete" valueType="clr">
                                      <p:cBhvr override="childStyle">
                                        <p:cTn id="12" dur="80"/>
                                        <p:tgtEl>
                                          <p:spTgt spid="1126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66"/>
                                        </p:tgtEl>
                                        <p:attrNameLst>
                                          <p:attrName>fillcolor</p:attrName>
                                        </p:attrNameLst>
                                      </p:cBhvr>
                                      <p:tavLst>
                                        <p:tav tm="0">
                                          <p:val>
                                            <p:clrVal>
                                              <a:schemeClr val="accent2"/>
                                            </p:clrVal>
                                          </p:val>
                                        </p:tav>
                                        <p:tav tm="50000">
                                          <p:val>
                                            <p:clrVal>
                                              <a:schemeClr val="hlink"/>
                                            </p:clrVal>
                                          </p:val>
                                        </p:tav>
                                      </p:tavLst>
                                    </p:anim>
                                    <p:set>
                                      <p:cBhvr>
                                        <p:cTn id="14" dur="80"/>
                                        <p:tgtEl>
                                          <p:spTgt spid="112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HẠN HÁN </a:t>
            </a:r>
          </a:p>
        </p:txBody>
      </p:sp>
      <p:pic>
        <p:nvPicPr>
          <p:cNvPr id="64515" name="Picture 3" descr="han%20han"/>
          <p:cNvPicPr>
            <a:picLocks noGrp="1" noChangeAspect="1" noChangeArrowheads="1"/>
          </p:cNvPicPr>
          <p:nvPr>
            <p:ph type="body" idx="1"/>
          </p:nvPr>
        </p:nvPicPr>
        <p:blipFill>
          <a:blip r:embed="rId3"/>
          <a:srcRect/>
          <a:stretch>
            <a:fillRect/>
          </a:stretch>
        </p:blipFill>
        <p:spPr>
          <a:xfrm>
            <a:off x="0" y="1295400"/>
            <a:ext cx="4343400" cy="5257800"/>
          </a:xfrm>
          <a:noFill/>
        </p:spPr>
      </p:pic>
      <p:pic>
        <p:nvPicPr>
          <p:cNvPr id="64516" name="Picture 4" descr="small_127"/>
          <p:cNvPicPr>
            <a:picLocks noChangeAspect="1" noChangeArrowheads="1"/>
          </p:cNvPicPr>
          <p:nvPr/>
        </p:nvPicPr>
        <p:blipFill>
          <a:blip r:embed="rId4"/>
          <a:srcRect/>
          <a:stretch>
            <a:fillRect/>
          </a:stretch>
        </p:blipFill>
        <p:spPr bwMode="auto">
          <a:xfrm>
            <a:off x="4381500" y="1295400"/>
            <a:ext cx="4572000" cy="5257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diamond(in)">
                                      <p:cBhvr>
                                        <p:cTn id="7" dur="2000"/>
                                        <p:tgtEl>
                                          <p:spTgt spid="6451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diamond(in)">
                                      <p:cBhvr>
                                        <p:cTn id="12" dur="2000"/>
                                        <p:tgtEl>
                                          <p:spTgt spid="64516"/>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4514"/>
                                        </p:tgtEl>
                                        <p:attrNameLst>
                                          <p:attrName>style.visibility</p:attrName>
                                        </p:attrNameLst>
                                      </p:cBhvr>
                                      <p:to>
                                        <p:strVal val="visible"/>
                                      </p:to>
                                    </p:set>
                                    <p:anim calcmode="discrete" valueType="clr">
                                      <p:cBhvr override="childStyle">
                                        <p:cTn id="17" dur="80"/>
                                        <p:tgtEl>
                                          <p:spTgt spid="6451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4514"/>
                                        </p:tgtEl>
                                        <p:attrNameLst>
                                          <p:attrName>fillcolor</p:attrName>
                                        </p:attrNameLst>
                                      </p:cBhvr>
                                      <p:tavLst>
                                        <p:tav tm="0">
                                          <p:val>
                                            <p:clrVal>
                                              <a:schemeClr val="accent2"/>
                                            </p:clrVal>
                                          </p:val>
                                        </p:tav>
                                        <p:tav tm="50000">
                                          <p:val>
                                            <p:clrVal>
                                              <a:schemeClr val="hlink"/>
                                            </p:clrVal>
                                          </p:val>
                                        </p:tav>
                                      </p:tavLst>
                                    </p:anim>
                                    <p:set>
                                      <p:cBhvr>
                                        <p:cTn id="19" dur="80"/>
                                        <p:tgtEl>
                                          <p:spTgt spid="645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smtClean="0"/>
              <a:t>THIỆT HẠI DO BÃO</a:t>
            </a:r>
          </a:p>
        </p:txBody>
      </p:sp>
      <p:pic>
        <p:nvPicPr>
          <p:cNvPr id="66563" name="Picture 3" descr="DSCN1279.jpg">
            <a:hlinkClick r:id="rId3"/>
          </p:cNvPr>
          <p:cNvPicPr>
            <a:picLocks noGrp="1" noChangeAspect="1" noChangeArrowheads="1"/>
          </p:cNvPicPr>
          <p:nvPr>
            <p:ph type="body" idx="1"/>
          </p:nvPr>
        </p:nvPicPr>
        <p:blipFill>
          <a:blip r:embed="rId4"/>
          <a:srcRect/>
          <a:stretch>
            <a:fillRect/>
          </a:stretch>
        </p:blipFill>
        <p:spPr>
          <a:xfrm>
            <a:off x="914400" y="1538288"/>
            <a:ext cx="7086600" cy="5319712"/>
          </a:xfr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diamond(in)">
                                      <p:cBhvr>
                                        <p:cTn id="7" dur="2000"/>
                                        <p:tgtEl>
                                          <p:spTgt spid="6656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6562"/>
                                        </p:tgtEl>
                                        <p:attrNameLst>
                                          <p:attrName>style.visibility</p:attrName>
                                        </p:attrNameLst>
                                      </p:cBhvr>
                                      <p:to>
                                        <p:strVal val="visible"/>
                                      </p:to>
                                    </p:set>
                                    <p:anim calcmode="discrete" valueType="clr">
                                      <p:cBhvr override="childStyle">
                                        <p:cTn id="12" dur="80"/>
                                        <p:tgtEl>
                                          <p:spTgt spid="665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6562"/>
                                        </p:tgtEl>
                                        <p:attrNameLst>
                                          <p:attrName>fillcolor</p:attrName>
                                        </p:attrNameLst>
                                      </p:cBhvr>
                                      <p:tavLst>
                                        <p:tav tm="0">
                                          <p:val>
                                            <p:clrVal>
                                              <a:schemeClr val="accent2"/>
                                            </p:clrVal>
                                          </p:val>
                                        </p:tav>
                                        <p:tav tm="50000">
                                          <p:val>
                                            <p:clrVal>
                                              <a:schemeClr val="hlink"/>
                                            </p:clrVal>
                                          </p:val>
                                        </p:tav>
                                      </p:tavLst>
                                    </p:anim>
                                    <p:set>
                                      <p:cBhvr>
                                        <p:cTn id="14" dur="80"/>
                                        <p:tgtEl>
                                          <p:spTgt spid="66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b="1" smtClean="0"/>
              <a:t>THIỆT HẠI DO BÃO</a:t>
            </a:r>
          </a:p>
        </p:txBody>
      </p:sp>
      <p:pic>
        <p:nvPicPr>
          <p:cNvPr id="68611" name="Picture 3" descr="http://phanchautrinhdanang.com/BAIVO2006/BaoDanang2.jpg"/>
          <p:cNvPicPr>
            <a:picLocks noGrp="1" noChangeAspect="1" noChangeArrowheads="1"/>
          </p:cNvPicPr>
          <p:nvPr>
            <p:ph type="body" idx="1"/>
          </p:nvPr>
        </p:nvPicPr>
        <p:blipFill>
          <a:blip r:embed="rId3" r:link="rId4"/>
          <a:srcRect/>
          <a:stretch>
            <a:fillRect/>
          </a:stretch>
        </p:blipFill>
        <p:spPr>
          <a:xfrm>
            <a:off x="457200" y="1436688"/>
            <a:ext cx="8153400" cy="5421312"/>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diamond(in)">
                                      <p:cBhvr>
                                        <p:cTn id="7" dur="2000"/>
                                        <p:tgtEl>
                                          <p:spTgt spid="6861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8610"/>
                                        </p:tgtEl>
                                        <p:attrNameLst>
                                          <p:attrName>style.visibility</p:attrName>
                                        </p:attrNameLst>
                                      </p:cBhvr>
                                      <p:to>
                                        <p:strVal val="visible"/>
                                      </p:to>
                                    </p:set>
                                    <p:anim calcmode="discrete" valueType="clr">
                                      <p:cBhvr override="childStyle">
                                        <p:cTn id="12" dur="80"/>
                                        <p:tgtEl>
                                          <p:spTgt spid="686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8610"/>
                                        </p:tgtEl>
                                        <p:attrNameLst>
                                          <p:attrName>fillcolor</p:attrName>
                                        </p:attrNameLst>
                                      </p:cBhvr>
                                      <p:tavLst>
                                        <p:tav tm="0">
                                          <p:val>
                                            <p:clrVal>
                                              <a:schemeClr val="accent2"/>
                                            </p:clrVal>
                                          </p:val>
                                        </p:tav>
                                        <p:tav tm="50000">
                                          <p:val>
                                            <p:clrVal>
                                              <a:schemeClr val="hlink"/>
                                            </p:clrVal>
                                          </p:val>
                                        </p:tav>
                                      </p:tavLst>
                                    </p:anim>
                                    <p:set>
                                      <p:cBhvr>
                                        <p:cTn id="14" dur="80"/>
                                        <p:tgtEl>
                                          <p:spTgt spid="686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z="3200" b="1" smtClean="0">
                <a:solidFill>
                  <a:srgbClr val="0000CC"/>
                </a:solidFill>
              </a:rPr>
              <a:t>Hạn hán làm ảnh hưởng đến đời sống và hoạt động sản xuất của con người.</a:t>
            </a:r>
          </a:p>
        </p:txBody>
      </p:sp>
      <p:pic>
        <p:nvPicPr>
          <p:cNvPr id="70659" name="Picture 3" descr="Canh ruong han han"/>
          <p:cNvPicPr>
            <a:picLocks noGrp="1" noChangeAspect="1" noChangeArrowheads="1"/>
          </p:cNvPicPr>
          <p:nvPr>
            <p:ph type="body" idx="1"/>
          </p:nvPr>
        </p:nvPicPr>
        <p:blipFill>
          <a:blip r:embed="rId3">
            <a:lum contrast="30000"/>
          </a:blip>
          <a:srcRect/>
          <a:stretch>
            <a:fillRect/>
          </a:stretch>
        </p:blipFill>
        <p:spPr>
          <a:xfrm>
            <a:off x="533400" y="1600200"/>
            <a:ext cx="8077200" cy="5291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diamond(in)">
                                      <p:cBhvr>
                                        <p:cTn id="7" dur="2000"/>
                                        <p:tgtEl>
                                          <p:spTgt spid="7065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0658"/>
                                        </p:tgtEl>
                                        <p:attrNameLst>
                                          <p:attrName>style.visibility</p:attrName>
                                        </p:attrNameLst>
                                      </p:cBhvr>
                                      <p:to>
                                        <p:strVal val="visible"/>
                                      </p:to>
                                    </p:set>
                                    <p:anim calcmode="discrete" valueType="clr">
                                      <p:cBhvr override="childStyle">
                                        <p:cTn id="12"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0658"/>
                                        </p:tgtEl>
                                        <p:attrNameLst>
                                          <p:attrName>fillcolor</p:attrName>
                                        </p:attrNameLst>
                                      </p:cBhvr>
                                      <p:tavLst>
                                        <p:tav tm="0">
                                          <p:val>
                                            <p:clrVal>
                                              <a:schemeClr val="accent2"/>
                                            </p:clrVal>
                                          </p:val>
                                        </p:tav>
                                        <p:tav tm="50000">
                                          <p:val>
                                            <p:clrVal>
                                              <a:schemeClr val="hlink"/>
                                            </p:clrVal>
                                          </p:val>
                                        </p:tav>
                                      </p:tavLst>
                                    </p:anim>
                                    <p:set>
                                      <p:cBhvr>
                                        <p:cTn id="14" dur="80"/>
                                        <p:tgtEl>
                                          <p:spTgt spid="706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z="3600" b="1" smtClean="0"/>
              <a:t>CÂU HỎI</a:t>
            </a:r>
          </a:p>
        </p:txBody>
      </p:sp>
      <p:sp>
        <p:nvSpPr>
          <p:cNvPr id="72707" name="Rectangle 3"/>
          <p:cNvSpPr>
            <a:spLocks noGrp="1" noChangeArrowheads="1"/>
          </p:cNvSpPr>
          <p:nvPr>
            <p:ph type="body" idx="1"/>
          </p:nvPr>
        </p:nvSpPr>
        <p:spPr>
          <a:xfrm>
            <a:off x="152400" y="1600200"/>
            <a:ext cx="8839200" cy="4525963"/>
          </a:xfrm>
        </p:spPr>
        <p:txBody>
          <a:bodyPr/>
          <a:lstStyle/>
          <a:p>
            <a:pPr eaLnBrk="1" hangingPunct="1"/>
            <a:r>
              <a:rPr lang="en-US" sz="4000" smtClean="0"/>
              <a:t>1. </a:t>
            </a:r>
            <a:r>
              <a:rPr lang="en-US" sz="4000" dirty="0" err="1" smtClean="0"/>
              <a:t>Hãy</a:t>
            </a:r>
            <a:r>
              <a:rPr lang="en-US" sz="4000" dirty="0" smtClean="0"/>
              <a:t> </a:t>
            </a:r>
            <a:r>
              <a:rPr lang="en-US" sz="4000" dirty="0" err="1" smtClean="0"/>
              <a:t>nêu</a:t>
            </a:r>
            <a:r>
              <a:rPr lang="en-US" sz="4000" dirty="0" smtClean="0"/>
              <a:t> </a:t>
            </a:r>
            <a:r>
              <a:rPr lang="en-US" sz="4000" dirty="0" err="1" smtClean="0"/>
              <a:t>đặc</a:t>
            </a:r>
            <a:r>
              <a:rPr lang="en-US" sz="4000" dirty="0" smtClean="0"/>
              <a:t> </a:t>
            </a:r>
            <a:r>
              <a:rPr lang="en-US" sz="4000" dirty="0" err="1" smtClean="0"/>
              <a:t>điểm</a:t>
            </a:r>
            <a:r>
              <a:rPr lang="en-US" sz="4000" dirty="0" smtClean="0"/>
              <a:t> </a:t>
            </a:r>
            <a:r>
              <a:rPr lang="en-US" sz="4000" dirty="0" err="1" smtClean="0"/>
              <a:t>của</a:t>
            </a:r>
            <a:r>
              <a:rPr lang="en-US" sz="4000" dirty="0" smtClean="0"/>
              <a:t> </a:t>
            </a:r>
            <a:r>
              <a:rPr lang="en-US" sz="4000" dirty="0" err="1" smtClean="0"/>
              <a:t>khí</a:t>
            </a:r>
            <a:r>
              <a:rPr lang="en-US" sz="4000" dirty="0" smtClean="0"/>
              <a:t> </a:t>
            </a:r>
            <a:r>
              <a:rPr lang="en-US" sz="4000" dirty="0" err="1" smtClean="0"/>
              <a:t>hậu</a:t>
            </a:r>
            <a:r>
              <a:rPr lang="en-US" sz="4000" dirty="0" smtClean="0"/>
              <a:t> </a:t>
            </a:r>
            <a:r>
              <a:rPr lang="en-US" sz="4000" dirty="0" err="1" smtClean="0"/>
              <a:t>nhiệt</a:t>
            </a:r>
            <a:r>
              <a:rPr lang="en-US" sz="4000" dirty="0" smtClean="0"/>
              <a:t> </a:t>
            </a:r>
            <a:r>
              <a:rPr lang="en-US" sz="4000" dirty="0" err="1" smtClean="0"/>
              <a:t>đới</a:t>
            </a:r>
            <a:r>
              <a:rPr lang="en-US" sz="4000" dirty="0" smtClean="0"/>
              <a:t> </a:t>
            </a:r>
            <a:r>
              <a:rPr lang="en-US" sz="4000" dirty="0" err="1" smtClean="0"/>
              <a:t>gió</a:t>
            </a:r>
            <a:r>
              <a:rPr lang="en-US" sz="4000" dirty="0" smtClean="0"/>
              <a:t> </a:t>
            </a:r>
            <a:r>
              <a:rPr lang="en-US" sz="4000" dirty="0" err="1" smtClean="0"/>
              <a:t>mùa</a:t>
            </a:r>
            <a:r>
              <a:rPr lang="en-US" sz="4000" dirty="0" smtClean="0"/>
              <a:t> ở </a:t>
            </a:r>
            <a:r>
              <a:rPr lang="en-US" sz="4000" dirty="0" err="1" smtClean="0"/>
              <a:t>nước</a:t>
            </a:r>
            <a:r>
              <a:rPr lang="en-US" sz="4000" dirty="0" smtClean="0"/>
              <a:t> ta?</a:t>
            </a:r>
          </a:p>
          <a:p>
            <a:pPr eaLnBrk="1" hangingPunct="1"/>
            <a:r>
              <a:rPr lang="en-US" sz="4000" b="1" dirty="0" smtClean="0">
                <a:solidFill>
                  <a:srgbClr val="006600"/>
                </a:solidFill>
              </a:rPr>
              <a:t>2. </a:t>
            </a:r>
            <a:r>
              <a:rPr lang="en-US" sz="4000" b="1" dirty="0" err="1" smtClean="0">
                <a:solidFill>
                  <a:srgbClr val="006600"/>
                </a:solidFill>
              </a:rPr>
              <a:t>Khí</a:t>
            </a:r>
            <a:r>
              <a:rPr lang="en-US" sz="4000" b="1" dirty="0" smtClean="0">
                <a:solidFill>
                  <a:srgbClr val="006600"/>
                </a:solidFill>
              </a:rPr>
              <a:t> </a:t>
            </a:r>
            <a:r>
              <a:rPr lang="en-US" sz="4000" b="1" dirty="0" err="1" smtClean="0">
                <a:solidFill>
                  <a:srgbClr val="006600"/>
                </a:solidFill>
              </a:rPr>
              <a:t>hậu</a:t>
            </a:r>
            <a:r>
              <a:rPr lang="en-US" sz="4000" b="1" dirty="0" smtClean="0">
                <a:solidFill>
                  <a:srgbClr val="006600"/>
                </a:solidFill>
              </a:rPr>
              <a:t> </a:t>
            </a:r>
            <a:r>
              <a:rPr lang="en-US" sz="4000" b="1" dirty="0" err="1" smtClean="0">
                <a:solidFill>
                  <a:srgbClr val="006600"/>
                </a:solidFill>
              </a:rPr>
              <a:t>miền</a:t>
            </a:r>
            <a:r>
              <a:rPr lang="en-US" sz="4000" b="1" dirty="0" smtClean="0">
                <a:solidFill>
                  <a:srgbClr val="006600"/>
                </a:solidFill>
              </a:rPr>
              <a:t> </a:t>
            </a:r>
            <a:r>
              <a:rPr lang="en-US" sz="4000" b="1" dirty="0" err="1" smtClean="0">
                <a:solidFill>
                  <a:srgbClr val="006600"/>
                </a:solidFill>
              </a:rPr>
              <a:t>Bắc</a:t>
            </a:r>
            <a:r>
              <a:rPr lang="en-US" sz="4000" b="1" dirty="0" smtClean="0">
                <a:solidFill>
                  <a:srgbClr val="006600"/>
                </a:solidFill>
              </a:rPr>
              <a:t> </a:t>
            </a:r>
            <a:r>
              <a:rPr lang="en-US" sz="4000" b="1" dirty="0" err="1" smtClean="0">
                <a:solidFill>
                  <a:srgbClr val="006600"/>
                </a:solidFill>
              </a:rPr>
              <a:t>và</a:t>
            </a:r>
            <a:r>
              <a:rPr lang="en-US" sz="4000" b="1" dirty="0" smtClean="0">
                <a:solidFill>
                  <a:srgbClr val="006600"/>
                </a:solidFill>
              </a:rPr>
              <a:t> </a:t>
            </a:r>
            <a:r>
              <a:rPr lang="en-US" sz="4000" b="1" dirty="0" err="1" smtClean="0">
                <a:solidFill>
                  <a:srgbClr val="006600"/>
                </a:solidFill>
              </a:rPr>
              <a:t>miền</a:t>
            </a:r>
            <a:r>
              <a:rPr lang="en-US" sz="4000" b="1" dirty="0" smtClean="0">
                <a:solidFill>
                  <a:srgbClr val="006600"/>
                </a:solidFill>
              </a:rPr>
              <a:t> Nam </a:t>
            </a:r>
            <a:r>
              <a:rPr lang="en-US" sz="4000" b="1" dirty="0" err="1" smtClean="0">
                <a:solidFill>
                  <a:srgbClr val="006600"/>
                </a:solidFill>
              </a:rPr>
              <a:t>khác</a:t>
            </a:r>
            <a:r>
              <a:rPr lang="en-US" sz="4000" b="1" dirty="0" smtClean="0">
                <a:solidFill>
                  <a:srgbClr val="006600"/>
                </a:solidFill>
              </a:rPr>
              <a:t> </a:t>
            </a:r>
            <a:r>
              <a:rPr lang="en-US" sz="4000" b="1" dirty="0" err="1" smtClean="0">
                <a:solidFill>
                  <a:srgbClr val="006600"/>
                </a:solidFill>
              </a:rPr>
              <a:t>nhau</a:t>
            </a:r>
            <a:r>
              <a:rPr lang="en-US" sz="4000" b="1" dirty="0" smtClean="0">
                <a:solidFill>
                  <a:srgbClr val="006600"/>
                </a:solidFill>
              </a:rPr>
              <a:t> </a:t>
            </a:r>
            <a:r>
              <a:rPr lang="en-US" sz="4000" b="1" dirty="0" err="1" smtClean="0">
                <a:solidFill>
                  <a:srgbClr val="006600"/>
                </a:solidFill>
              </a:rPr>
              <a:t>như</a:t>
            </a:r>
            <a:r>
              <a:rPr lang="en-US" sz="4000" b="1" dirty="0" smtClean="0">
                <a:solidFill>
                  <a:srgbClr val="006600"/>
                </a:solidFill>
              </a:rPr>
              <a:t> </a:t>
            </a:r>
            <a:r>
              <a:rPr lang="en-US" sz="4000" b="1" dirty="0" err="1" smtClean="0">
                <a:solidFill>
                  <a:srgbClr val="006600"/>
                </a:solidFill>
              </a:rPr>
              <a:t>thế</a:t>
            </a:r>
            <a:r>
              <a:rPr lang="en-US" sz="4000" b="1" dirty="0" smtClean="0">
                <a:solidFill>
                  <a:srgbClr val="006600"/>
                </a:solidFill>
              </a:rPr>
              <a:t> </a:t>
            </a:r>
            <a:r>
              <a:rPr lang="en-US" sz="4000" b="1" dirty="0" err="1" smtClean="0">
                <a:solidFill>
                  <a:srgbClr val="006600"/>
                </a:solidFill>
              </a:rPr>
              <a:t>nào</a:t>
            </a:r>
            <a:r>
              <a:rPr lang="en-US" sz="4000" b="1" dirty="0" smtClean="0">
                <a:solidFill>
                  <a:srgbClr val="006600"/>
                </a:solidFill>
              </a:rPr>
              <a:t>?</a:t>
            </a:r>
          </a:p>
          <a:p>
            <a:pPr eaLnBrk="1" hangingPunct="1"/>
            <a:r>
              <a:rPr lang="en-US" sz="4000" b="1" dirty="0" smtClean="0">
                <a:solidFill>
                  <a:srgbClr val="0000CC"/>
                </a:solidFill>
              </a:rPr>
              <a:t>3. </a:t>
            </a:r>
            <a:r>
              <a:rPr lang="en-US" sz="4000" b="1" dirty="0" err="1" smtClean="0">
                <a:solidFill>
                  <a:srgbClr val="0000CC"/>
                </a:solidFill>
              </a:rPr>
              <a:t>Khí</a:t>
            </a:r>
            <a:r>
              <a:rPr lang="en-US" sz="4000" b="1" dirty="0" smtClean="0">
                <a:solidFill>
                  <a:srgbClr val="0000CC"/>
                </a:solidFill>
              </a:rPr>
              <a:t> </a:t>
            </a:r>
            <a:r>
              <a:rPr lang="en-US" sz="4000" b="1" dirty="0" err="1" smtClean="0">
                <a:solidFill>
                  <a:srgbClr val="0000CC"/>
                </a:solidFill>
              </a:rPr>
              <a:t>hậu</a:t>
            </a:r>
            <a:r>
              <a:rPr lang="en-US" sz="4000" b="1" dirty="0" smtClean="0">
                <a:solidFill>
                  <a:srgbClr val="0000CC"/>
                </a:solidFill>
              </a:rPr>
              <a:t> </a:t>
            </a:r>
            <a:r>
              <a:rPr lang="en-US" sz="4000" b="1" dirty="0" err="1" smtClean="0">
                <a:solidFill>
                  <a:srgbClr val="0000CC"/>
                </a:solidFill>
              </a:rPr>
              <a:t>có</a:t>
            </a:r>
            <a:r>
              <a:rPr lang="en-US" sz="4000" b="1" dirty="0" smtClean="0">
                <a:solidFill>
                  <a:srgbClr val="0000CC"/>
                </a:solidFill>
              </a:rPr>
              <a:t> </a:t>
            </a:r>
            <a:r>
              <a:rPr lang="en-US" sz="4000" b="1" dirty="0" err="1" smtClean="0">
                <a:solidFill>
                  <a:srgbClr val="0000CC"/>
                </a:solidFill>
              </a:rPr>
              <a:t>ảnh</a:t>
            </a:r>
            <a:r>
              <a:rPr lang="en-US" sz="4000" b="1" dirty="0" smtClean="0">
                <a:solidFill>
                  <a:srgbClr val="0000CC"/>
                </a:solidFill>
              </a:rPr>
              <a:t> </a:t>
            </a:r>
            <a:r>
              <a:rPr lang="en-US" sz="4000" b="1" dirty="0" err="1" smtClean="0">
                <a:solidFill>
                  <a:srgbClr val="0000CC"/>
                </a:solidFill>
              </a:rPr>
              <a:t>hưởng</a:t>
            </a:r>
            <a:r>
              <a:rPr lang="en-US" sz="4000" b="1" dirty="0" smtClean="0">
                <a:solidFill>
                  <a:srgbClr val="0000CC"/>
                </a:solidFill>
              </a:rPr>
              <a:t> </a:t>
            </a:r>
            <a:r>
              <a:rPr lang="en-US" sz="4000" b="1" dirty="0" err="1" smtClean="0">
                <a:solidFill>
                  <a:srgbClr val="0000CC"/>
                </a:solidFill>
              </a:rPr>
              <a:t>gì</a:t>
            </a:r>
            <a:r>
              <a:rPr lang="en-US" sz="4000" b="1" dirty="0" smtClean="0">
                <a:solidFill>
                  <a:srgbClr val="0000CC"/>
                </a:solidFill>
              </a:rPr>
              <a:t> </a:t>
            </a:r>
            <a:r>
              <a:rPr lang="en-US" sz="4000" b="1" dirty="0" err="1" smtClean="0">
                <a:solidFill>
                  <a:srgbClr val="0000CC"/>
                </a:solidFill>
              </a:rPr>
              <a:t>tới</a:t>
            </a:r>
            <a:r>
              <a:rPr lang="en-US" sz="4000" b="1" dirty="0" smtClean="0">
                <a:solidFill>
                  <a:srgbClr val="0000CC"/>
                </a:solidFill>
              </a:rPr>
              <a:t> </a:t>
            </a:r>
            <a:r>
              <a:rPr lang="en-US" sz="4000" b="1" dirty="0" err="1" smtClean="0">
                <a:solidFill>
                  <a:srgbClr val="0000CC"/>
                </a:solidFill>
              </a:rPr>
              <a:t>đời</a:t>
            </a:r>
            <a:r>
              <a:rPr lang="en-US" sz="4000" b="1" dirty="0" smtClean="0">
                <a:solidFill>
                  <a:srgbClr val="0000CC"/>
                </a:solidFill>
              </a:rPr>
              <a:t> </a:t>
            </a:r>
            <a:r>
              <a:rPr lang="en-US" sz="4000" b="1" dirty="0" err="1" smtClean="0">
                <a:solidFill>
                  <a:srgbClr val="0000CC"/>
                </a:solidFill>
              </a:rPr>
              <a:t>sống</a:t>
            </a:r>
            <a:r>
              <a:rPr lang="en-US" sz="4000" b="1" dirty="0" smtClean="0">
                <a:solidFill>
                  <a:srgbClr val="0000CC"/>
                </a:solidFill>
              </a:rPr>
              <a:t> </a:t>
            </a:r>
            <a:r>
              <a:rPr lang="en-US" sz="4000" b="1" dirty="0" err="1" smtClean="0">
                <a:solidFill>
                  <a:srgbClr val="0000CC"/>
                </a:solidFill>
              </a:rPr>
              <a:t>và</a:t>
            </a:r>
            <a:r>
              <a:rPr lang="en-US" sz="4000" b="1" dirty="0" smtClean="0">
                <a:solidFill>
                  <a:srgbClr val="0000CC"/>
                </a:solidFill>
              </a:rPr>
              <a:t> </a:t>
            </a:r>
            <a:r>
              <a:rPr lang="en-US" sz="4000" b="1" dirty="0" err="1" smtClean="0">
                <a:solidFill>
                  <a:srgbClr val="0000CC"/>
                </a:solidFill>
              </a:rPr>
              <a:t>hoạt</a:t>
            </a:r>
            <a:r>
              <a:rPr lang="en-US" sz="4000" b="1" dirty="0" smtClean="0">
                <a:solidFill>
                  <a:srgbClr val="0000CC"/>
                </a:solidFill>
              </a:rPr>
              <a:t> </a:t>
            </a:r>
            <a:r>
              <a:rPr lang="en-US" sz="4000" b="1" dirty="0" err="1" smtClean="0">
                <a:solidFill>
                  <a:srgbClr val="0000CC"/>
                </a:solidFill>
              </a:rPr>
              <a:t>động</a:t>
            </a:r>
            <a:r>
              <a:rPr lang="en-US" sz="4000" b="1" dirty="0" smtClean="0">
                <a:solidFill>
                  <a:srgbClr val="0000CC"/>
                </a:solidFill>
              </a:rPr>
              <a:t> </a:t>
            </a:r>
            <a:r>
              <a:rPr lang="en-US" sz="4000" b="1" dirty="0" err="1" smtClean="0">
                <a:solidFill>
                  <a:srgbClr val="0000CC"/>
                </a:solidFill>
              </a:rPr>
              <a:t>sản</a:t>
            </a:r>
            <a:r>
              <a:rPr lang="en-US" sz="4000" b="1" dirty="0" smtClean="0">
                <a:solidFill>
                  <a:srgbClr val="0000CC"/>
                </a:solidFill>
              </a:rPr>
              <a:t> </a:t>
            </a:r>
            <a:r>
              <a:rPr lang="en-US" sz="4000" b="1" dirty="0" err="1" smtClean="0">
                <a:solidFill>
                  <a:srgbClr val="0000CC"/>
                </a:solidFill>
              </a:rPr>
              <a:t>xuất</a:t>
            </a:r>
            <a:r>
              <a:rPr lang="en-US" sz="4000" b="1" dirty="0" smtClean="0">
                <a:solidFill>
                  <a:srgbClr val="0000CC"/>
                </a:solidFill>
              </a:rPr>
              <a:t> </a:t>
            </a:r>
            <a:r>
              <a:rPr lang="en-US" sz="4000" b="1" dirty="0" smtClean="0">
                <a:solidFill>
                  <a:srgbClr val="006600"/>
                </a:solidFill>
              </a:rPr>
              <a:t>?</a:t>
            </a:r>
            <a:endParaRPr lang="en-US" sz="4000" b="1" dirty="0" smtClean="0">
              <a:solidFill>
                <a:srgbClr val="0000CC"/>
              </a:solidFill>
            </a:endParaRPr>
          </a:p>
          <a:p>
            <a:pPr eaLnBrk="1" hangingPunct="1"/>
            <a:endParaRPr lang="en-US" sz="4000" b="1" dirty="0" smtClean="0">
              <a:solidFill>
                <a:srgbClr val="0000CC"/>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2706"/>
                                        </p:tgtEl>
                                        <p:attrNameLst>
                                          <p:attrName>style.visibility</p:attrName>
                                        </p:attrNameLst>
                                      </p:cBhvr>
                                      <p:to>
                                        <p:strVal val="visible"/>
                                      </p:to>
                                    </p:set>
                                    <p:anim calcmode="discrete" valueType="clr">
                                      <p:cBhvr override="childStyle">
                                        <p:cTn id="7" dur="80"/>
                                        <p:tgtEl>
                                          <p:spTgt spid="727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2706"/>
                                        </p:tgtEl>
                                        <p:attrNameLst>
                                          <p:attrName>fillcolor</p:attrName>
                                        </p:attrNameLst>
                                      </p:cBhvr>
                                      <p:tavLst>
                                        <p:tav tm="0">
                                          <p:val>
                                            <p:clrVal>
                                              <a:schemeClr val="accent2"/>
                                            </p:clrVal>
                                          </p:val>
                                        </p:tav>
                                        <p:tav tm="50000">
                                          <p:val>
                                            <p:clrVal>
                                              <a:schemeClr val="hlink"/>
                                            </p:clrVal>
                                          </p:val>
                                        </p:tav>
                                      </p:tavLst>
                                    </p:anim>
                                    <p:set>
                                      <p:cBhvr>
                                        <p:cTn id="9" dur="80"/>
                                        <p:tgtEl>
                                          <p:spTgt spid="7270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2707">
                                            <p:txEl>
                                              <p:pRg st="0" end="0"/>
                                            </p:txEl>
                                          </p:spTgt>
                                        </p:tgtEl>
                                        <p:attrNameLst>
                                          <p:attrName>style.visibility</p:attrName>
                                        </p:attrNameLst>
                                      </p:cBhvr>
                                      <p:to>
                                        <p:strVal val="visible"/>
                                      </p:to>
                                    </p:set>
                                    <p:anim calcmode="discrete" valueType="clr">
                                      <p:cBhvr override="childStyle">
                                        <p:cTn id="14" dur="80"/>
                                        <p:tgtEl>
                                          <p:spTgt spid="727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270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72707">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72707">
                                            <p:txEl>
                                              <p:pRg st="1" end="1"/>
                                            </p:txEl>
                                          </p:spTgt>
                                        </p:tgtEl>
                                        <p:attrNameLst>
                                          <p:attrName>style.visibility</p:attrName>
                                        </p:attrNameLst>
                                      </p:cBhvr>
                                      <p:to>
                                        <p:strVal val="visible"/>
                                      </p:to>
                                    </p:set>
                                    <p:anim calcmode="discrete" valueType="clr">
                                      <p:cBhvr override="childStyle">
                                        <p:cTn id="21" dur="80"/>
                                        <p:tgtEl>
                                          <p:spTgt spid="727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2707">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72707">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72707">
                                            <p:txEl>
                                              <p:pRg st="2" end="2"/>
                                            </p:txEl>
                                          </p:spTgt>
                                        </p:tgtEl>
                                        <p:attrNameLst>
                                          <p:attrName>style.visibility</p:attrName>
                                        </p:attrNameLst>
                                      </p:cBhvr>
                                      <p:to>
                                        <p:strVal val="visible"/>
                                      </p:to>
                                    </p:set>
                                    <p:anim calcmode="discrete" valueType="clr">
                                      <p:cBhvr override="childStyle">
                                        <p:cTn id="28" dur="80"/>
                                        <p:tgtEl>
                                          <p:spTgt spid="727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2707">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7270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0" y="1981200"/>
            <a:ext cx="6324600" cy="4525963"/>
          </a:xfrm>
        </p:spPr>
        <p:txBody>
          <a:bodyPr/>
          <a:lstStyle/>
          <a:p>
            <a:pPr eaLnBrk="1" hangingPunct="1">
              <a:lnSpc>
                <a:spcPct val="90000"/>
              </a:lnSpc>
              <a:defRPr/>
            </a:pPr>
            <a:r>
              <a:rPr lang="en-US" sz="2800" b="1" i="1" smtClean="0">
                <a:effectLst>
                  <a:outerShdw blurRad="38100" dist="38100" dir="2700000" algn="tl">
                    <a:srgbClr val="C0C0C0"/>
                  </a:outerShdw>
                </a:effectLst>
              </a:rPr>
              <a:t>Khí hậu nóng ẩm, m</a:t>
            </a:r>
            <a:r>
              <a:rPr lang="vi-VN" sz="2800" b="1" i="1" smtClean="0">
                <a:effectLst>
                  <a:outerShdw blurRad="38100" dist="38100" dir="2700000" algn="tl">
                    <a:srgbClr val="C0C0C0"/>
                  </a:outerShdw>
                </a:effectLst>
              </a:rPr>
              <a:t>ư</a:t>
            </a:r>
            <a:r>
              <a:rPr lang="en-US" sz="2800" b="1" i="1" smtClean="0">
                <a:effectLst>
                  <a:outerShdw blurRad="38100" dist="38100" dir="2700000" algn="tl">
                    <a:srgbClr val="C0C0C0"/>
                  </a:outerShdw>
                </a:effectLst>
              </a:rPr>
              <a:t>a nhiều giúp cây cối phát triển nhanh, xanh tốt quanh n</a:t>
            </a:r>
            <a:r>
              <a:rPr lang="vi-VN" sz="2800" b="1" i="1" smtClean="0">
                <a:effectLst>
                  <a:outerShdw blurRad="38100" dist="38100" dir="2700000" algn="tl">
                    <a:srgbClr val="C0C0C0"/>
                  </a:outerShdw>
                </a:effectLst>
              </a:rPr>
              <a:t>ă</a:t>
            </a:r>
            <a:r>
              <a:rPr lang="en-US" sz="2800" b="1" i="1" smtClean="0">
                <a:effectLst>
                  <a:outerShdw blurRad="38100" dist="38100" dir="2700000" algn="tl">
                    <a:srgbClr val="C0C0C0"/>
                  </a:outerShdw>
                </a:effectLst>
              </a:rPr>
              <a:t>m. Sự thay </a:t>
            </a:r>
            <a:r>
              <a:rPr lang="vi-VN" sz="2800" b="1" i="1" smtClean="0">
                <a:effectLst>
                  <a:outerShdw blurRad="38100" dist="38100" dir="2700000" algn="tl">
                    <a:srgbClr val="C0C0C0"/>
                  </a:outerShdw>
                </a:effectLst>
              </a:rPr>
              <a:t>đ</a:t>
            </a:r>
            <a:r>
              <a:rPr lang="en-US" sz="2800" b="1" i="1" smtClean="0">
                <a:effectLst>
                  <a:outerShdw blurRad="38100" dist="38100" dir="2700000" algn="tl">
                    <a:srgbClr val="C0C0C0"/>
                  </a:outerShdw>
                </a:effectLst>
              </a:rPr>
              <a:t>ổi khí hậu theo vùng, theo miền </a:t>
            </a:r>
            <a:r>
              <a:rPr lang="vi-VN" sz="2800" b="1" i="1" smtClean="0">
                <a:effectLst>
                  <a:outerShdw blurRad="38100" dist="38100" dir="2700000" algn="tl">
                    <a:srgbClr val="C0C0C0"/>
                  </a:outerShdw>
                </a:effectLst>
              </a:rPr>
              <a:t>đ</a:t>
            </a:r>
            <a:r>
              <a:rPr lang="en-US" sz="2800" b="1" i="1" smtClean="0">
                <a:effectLst>
                  <a:outerShdw blurRad="38100" dist="38100" dir="2700000" algn="tl">
                    <a:srgbClr val="C0C0C0"/>
                  </a:outerShdw>
                </a:effectLst>
              </a:rPr>
              <a:t>óng góp tích cực cho việc </a:t>
            </a:r>
            <a:r>
              <a:rPr lang="vi-VN" sz="2800" b="1" i="1" smtClean="0">
                <a:effectLst>
                  <a:outerShdw blurRad="38100" dist="38100" dir="2700000" algn="tl">
                    <a:srgbClr val="C0C0C0"/>
                  </a:outerShdw>
                </a:effectLst>
              </a:rPr>
              <a:t>đ</a:t>
            </a:r>
            <a:r>
              <a:rPr lang="en-US" sz="2800" b="1" i="1" smtClean="0">
                <a:effectLst>
                  <a:outerShdw blurRad="38100" dist="38100" dir="2700000" algn="tl">
                    <a:srgbClr val="C0C0C0"/>
                  </a:outerShdw>
                </a:effectLst>
              </a:rPr>
              <a:t>a dạng hoá cây trồng. </a:t>
            </a:r>
          </a:p>
          <a:p>
            <a:pPr eaLnBrk="1" hangingPunct="1">
              <a:lnSpc>
                <a:spcPct val="90000"/>
              </a:lnSpc>
              <a:defRPr/>
            </a:pPr>
            <a:r>
              <a:rPr lang="en-US" sz="2800" b="1" i="1" smtClean="0">
                <a:effectLst>
                  <a:outerShdw blurRad="38100" dist="38100" dir="2700000" algn="tl">
                    <a:srgbClr val="C0C0C0"/>
                  </a:outerShdw>
                </a:effectLst>
              </a:rPr>
              <a:t>Tuy nhiên hằng n</a:t>
            </a:r>
            <a:r>
              <a:rPr lang="vi-VN" sz="2800" b="1" i="1" smtClean="0">
                <a:effectLst>
                  <a:outerShdw blurRad="38100" dist="38100" dir="2700000" algn="tl">
                    <a:srgbClr val="C0C0C0"/>
                  </a:outerShdw>
                </a:effectLst>
              </a:rPr>
              <a:t>ă</a:t>
            </a:r>
            <a:r>
              <a:rPr lang="en-US" sz="2800" b="1" i="1" smtClean="0">
                <a:effectLst>
                  <a:outerShdw blurRad="38100" dist="38100" dir="2700000" algn="tl">
                    <a:srgbClr val="C0C0C0"/>
                  </a:outerShdw>
                </a:effectLst>
              </a:rPr>
              <a:t>m, khí hậu cũng gây ra những trận bão, lũ lụt, hạn hán làm ảnh h</a:t>
            </a:r>
            <a:r>
              <a:rPr lang="vi-VN" sz="2800" b="1" i="1" smtClean="0">
                <a:effectLst>
                  <a:outerShdw blurRad="38100" dist="38100" dir="2700000" algn="tl">
                    <a:srgbClr val="C0C0C0"/>
                  </a:outerShdw>
                </a:effectLst>
              </a:rPr>
              <a:t>ư</a:t>
            </a:r>
            <a:r>
              <a:rPr lang="en-US" sz="2800" b="1" i="1" smtClean="0">
                <a:effectLst>
                  <a:outerShdw blurRad="38100" dist="38100" dir="2700000" algn="tl">
                    <a:srgbClr val="C0C0C0"/>
                  </a:outerShdw>
                </a:effectLst>
              </a:rPr>
              <a:t>ởng không nhỏ </a:t>
            </a:r>
            <a:r>
              <a:rPr lang="vi-VN" sz="2800" b="1" i="1" smtClean="0">
                <a:effectLst>
                  <a:outerShdw blurRad="38100" dist="38100" dir="2700000" algn="tl">
                    <a:srgbClr val="C0C0C0"/>
                  </a:outerShdw>
                </a:effectLst>
              </a:rPr>
              <a:t>đ</a:t>
            </a:r>
            <a:r>
              <a:rPr lang="en-US" sz="2800" b="1" i="1" smtClean="0">
                <a:effectLst>
                  <a:outerShdw blurRad="38100" dist="38100" dir="2700000" algn="tl">
                    <a:srgbClr val="C0C0C0"/>
                  </a:outerShdw>
                </a:effectLst>
              </a:rPr>
              <a:t>ến </a:t>
            </a:r>
            <a:r>
              <a:rPr lang="vi-VN" sz="2800" b="1" i="1" smtClean="0">
                <a:effectLst>
                  <a:outerShdw blurRad="38100" dist="38100" dir="2700000" algn="tl">
                    <a:srgbClr val="C0C0C0"/>
                  </a:outerShdw>
                </a:effectLst>
              </a:rPr>
              <a:t>đ</a:t>
            </a:r>
            <a:r>
              <a:rPr lang="en-US" sz="2800" b="1" i="1" smtClean="0">
                <a:effectLst>
                  <a:outerShdw blurRad="38100" dist="38100" dir="2700000" algn="tl">
                    <a:srgbClr val="C0C0C0"/>
                  </a:outerShdw>
                </a:effectLst>
              </a:rPr>
              <a:t>ời sống và sản xuất của nhân dân ta.</a:t>
            </a:r>
          </a:p>
        </p:txBody>
      </p:sp>
      <p:sp>
        <p:nvSpPr>
          <p:cNvPr id="74755" name="Rectangle 3"/>
          <p:cNvSpPr>
            <a:spLocks noChangeArrowheads="1"/>
          </p:cNvSpPr>
          <p:nvPr/>
        </p:nvSpPr>
        <p:spPr bwMode="auto">
          <a:xfrm>
            <a:off x="0" y="914400"/>
            <a:ext cx="7981950" cy="1066800"/>
          </a:xfrm>
          <a:prstGeom prst="rect">
            <a:avLst/>
          </a:prstGeom>
          <a:noFill/>
          <a:ln w="9525">
            <a:noFill/>
            <a:miter lim="800000"/>
          </a:ln>
          <a:effectLst/>
        </p:spPr>
        <p:txBody>
          <a:bodyPr>
            <a:spAutoFit/>
          </a:bodyPr>
          <a:lstStyle/>
          <a:p>
            <a:pPr algn="ctr">
              <a:defRPr/>
            </a:pPr>
            <a:r>
              <a:rPr lang="en-US" b="1">
                <a:solidFill>
                  <a:srgbClr val="FF0000"/>
                </a:solidFill>
                <a:effectLst>
                  <a:outerShdw blurRad="38100" dist="38100" dir="2700000" algn="tl">
                    <a:srgbClr val="C0C0C0"/>
                  </a:outerShdw>
                </a:effectLst>
                <a:latin typeface="Arial" panose="020B0604020202020204"/>
              </a:rPr>
              <a:t>Đặc điểm của khí hậu nhiệt đới gió mùa ở nước ta</a:t>
            </a:r>
          </a:p>
        </p:txBody>
      </p:sp>
      <p:sp>
        <p:nvSpPr>
          <p:cNvPr id="38916" name="Rectangle 4"/>
          <p:cNvSpPr>
            <a:spLocks noChangeArrowheads="1"/>
          </p:cNvSpPr>
          <p:nvPr/>
        </p:nvSpPr>
        <p:spPr bwMode="auto">
          <a:xfrm>
            <a:off x="533400" y="0"/>
            <a:ext cx="8229600" cy="1143000"/>
          </a:xfrm>
          <a:prstGeom prst="rect">
            <a:avLst/>
          </a:prstGeom>
          <a:noFill/>
          <a:ln w="9525">
            <a:noFill/>
            <a:miter lim="800000"/>
          </a:ln>
        </p:spPr>
        <p:txBody>
          <a:bodyPr anchor="ctr"/>
          <a:lstStyle/>
          <a:p>
            <a:pPr algn="ctr"/>
            <a:r>
              <a:rPr lang="en-US" sz="4400">
                <a:solidFill>
                  <a:schemeClr val="tx2"/>
                </a:solidFill>
              </a:rPr>
              <a:t>CÂU NÀO ĐÚNG ?</a:t>
            </a:r>
          </a:p>
        </p:txBody>
      </p:sp>
      <p:sp>
        <p:nvSpPr>
          <p:cNvPr id="74757" name="AutoShape 5"/>
          <p:cNvSpPr>
            <a:spLocks noChangeArrowheads="1"/>
          </p:cNvSpPr>
          <p:nvPr/>
        </p:nvSpPr>
        <p:spPr bwMode="auto">
          <a:xfrm>
            <a:off x="7848600" y="1905000"/>
            <a:ext cx="1066800" cy="914400"/>
          </a:xfrm>
          <a:prstGeom prst="irregularSeal2">
            <a:avLst/>
          </a:prstGeom>
          <a:solidFill>
            <a:srgbClr val="0000CC"/>
          </a:solidFill>
          <a:ln w="9525">
            <a:solidFill>
              <a:schemeClr val="tx1"/>
            </a:solidFill>
            <a:miter lim="800000"/>
          </a:ln>
        </p:spPr>
        <p:txBody>
          <a:bodyPr wrap="none" anchor="ctr"/>
          <a:lstStyle/>
          <a:p>
            <a:pPr algn="ctr"/>
            <a:r>
              <a:rPr lang="en-US" sz="3600" b="1">
                <a:solidFill>
                  <a:srgbClr val="FFFF00"/>
                </a:solidFill>
              </a:rPr>
              <a:t>Đ</a:t>
            </a:r>
            <a:endParaRPr lang="en-US"/>
          </a:p>
        </p:txBody>
      </p:sp>
      <p:sp>
        <p:nvSpPr>
          <p:cNvPr id="74758" name="AutoShape 6"/>
          <p:cNvSpPr>
            <a:spLocks noChangeArrowheads="1"/>
          </p:cNvSpPr>
          <p:nvPr/>
        </p:nvSpPr>
        <p:spPr bwMode="auto">
          <a:xfrm>
            <a:off x="7772400" y="4114800"/>
            <a:ext cx="1066800" cy="914400"/>
          </a:xfrm>
          <a:prstGeom prst="irregularSeal2">
            <a:avLst/>
          </a:prstGeom>
          <a:solidFill>
            <a:srgbClr val="0000CC"/>
          </a:solidFill>
          <a:ln w="9525">
            <a:solidFill>
              <a:schemeClr val="tx1"/>
            </a:solidFill>
            <a:miter lim="800000"/>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4754">
                                            <p:txEl>
                                              <p:pRg st="0" end="0"/>
                                            </p:txEl>
                                          </p:spTgt>
                                        </p:tgtEl>
                                        <p:attrNameLst>
                                          <p:attrName>style.visibility</p:attrName>
                                        </p:attrNameLst>
                                      </p:cBhvr>
                                      <p:to>
                                        <p:strVal val="visible"/>
                                      </p:to>
                                    </p:set>
                                    <p:anim calcmode="discrete" valueType="clr">
                                      <p:cBhvr override="childStyle">
                                        <p:cTn id="7" dur="80"/>
                                        <p:tgtEl>
                                          <p:spTgt spid="747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47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475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4754">
                                            <p:txEl>
                                              <p:pRg st="1" end="1"/>
                                            </p:txEl>
                                          </p:spTgt>
                                        </p:tgtEl>
                                        <p:attrNameLst>
                                          <p:attrName>style.visibility</p:attrName>
                                        </p:attrNameLst>
                                      </p:cBhvr>
                                      <p:to>
                                        <p:strVal val="visible"/>
                                      </p:to>
                                    </p:set>
                                    <p:anim calcmode="discrete" valueType="clr">
                                      <p:cBhvr override="childStyle">
                                        <p:cTn id="14" dur="80"/>
                                        <p:tgtEl>
                                          <p:spTgt spid="747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47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4754">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4757"/>
                                        </p:tgtEl>
                                        <p:attrNameLst>
                                          <p:attrName>style.visibility</p:attrName>
                                        </p:attrNameLst>
                                      </p:cBhvr>
                                      <p:to>
                                        <p:strVal val="visible"/>
                                      </p:to>
                                    </p:set>
                                    <p:animEffect transition="in" filter="blinds(horizontal)">
                                      <p:cBhvr>
                                        <p:cTn id="21" dur="500"/>
                                        <p:tgtEl>
                                          <p:spTgt spid="74757"/>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4758"/>
                                        </p:tgtEl>
                                        <p:attrNameLst>
                                          <p:attrName>style.visibility</p:attrName>
                                        </p:attrNameLst>
                                      </p:cBhvr>
                                      <p:to>
                                        <p:strVal val="visible"/>
                                      </p:to>
                                    </p:set>
                                    <p:anim calcmode="discrete" valueType="clr">
                                      <p:cBhvr override="childStyle">
                                        <p:cTn id="26" dur="80"/>
                                        <p:tgtEl>
                                          <p:spTgt spid="74758"/>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4758"/>
                                        </p:tgtEl>
                                        <p:attrNameLst>
                                          <p:attrName>fillcolor</p:attrName>
                                        </p:attrNameLst>
                                      </p:cBhvr>
                                      <p:tavLst>
                                        <p:tav tm="0">
                                          <p:val>
                                            <p:clrVal>
                                              <a:schemeClr val="accent2"/>
                                            </p:clrVal>
                                          </p:val>
                                        </p:tav>
                                        <p:tav tm="50000">
                                          <p:val>
                                            <p:clrVal>
                                              <a:schemeClr val="hlink"/>
                                            </p:clrVal>
                                          </p:val>
                                        </p:tav>
                                      </p:tavLst>
                                    </p:anim>
                                    <p:set>
                                      <p:cBhvr>
                                        <p:cTn id="28" dur="80"/>
                                        <p:tgtEl>
                                          <p:spTgt spid="747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p:bldP spid="74757" grpId="0" animBg="1"/>
      <p:bldP spid="747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p:txBody>
          <a:bodyPr/>
          <a:lstStyle/>
          <a:p>
            <a:pPr eaLnBrk="1" hangingPunct="1"/>
            <a:r>
              <a:rPr lang="en-US" b="1" smtClean="0"/>
              <a:t>Khí hậu nước ta thuận lợi cho cây cối phát triển, xanh tốt quanh năm</a:t>
            </a:r>
          </a:p>
          <a:p>
            <a:pPr eaLnBrk="1" hangingPunct="1"/>
            <a:r>
              <a:rPr lang="en-US" b="1" smtClean="0"/>
              <a:t>      Nhưng cũng gây ra một số khó khăn, cụ thể là: có năm mưa lớn gây lũ lụt; có năm ít mưa gây hạn hán; bão có sức tàn phá lớn,…</a:t>
            </a:r>
          </a:p>
          <a:p>
            <a:pPr eaLnBrk="1" hangingPunct="1"/>
            <a:endParaRPr lang="en-US" smtClean="0"/>
          </a:p>
        </p:txBody>
      </p:sp>
      <p:sp>
        <p:nvSpPr>
          <p:cNvPr id="39939" name="Rectangle 3"/>
          <p:cNvSpPr>
            <a:spLocks noChangeArrowheads="1"/>
          </p:cNvSpPr>
          <p:nvPr/>
        </p:nvSpPr>
        <p:spPr bwMode="auto">
          <a:xfrm>
            <a:off x="533400" y="228600"/>
            <a:ext cx="8229600" cy="1143000"/>
          </a:xfrm>
          <a:prstGeom prst="rect">
            <a:avLst/>
          </a:prstGeom>
          <a:noFill/>
          <a:ln w="9525">
            <a:noFill/>
            <a:miter lim="800000"/>
          </a:ln>
        </p:spPr>
        <p:txBody>
          <a:bodyPr anchor="ctr"/>
          <a:lstStyle/>
          <a:p>
            <a:pPr algn="ctr"/>
            <a:r>
              <a:rPr lang="en-US" sz="4400">
                <a:solidFill>
                  <a:schemeClr val="tx2"/>
                </a:solidFill>
              </a:rPr>
              <a:t>CÂU NÀO ĐÚNG ?</a:t>
            </a:r>
          </a:p>
        </p:txBody>
      </p:sp>
      <p:sp>
        <p:nvSpPr>
          <p:cNvPr id="75780" name="AutoShape 4"/>
          <p:cNvSpPr>
            <a:spLocks noChangeArrowheads="1"/>
          </p:cNvSpPr>
          <p:nvPr/>
        </p:nvSpPr>
        <p:spPr bwMode="auto">
          <a:xfrm>
            <a:off x="7848600" y="2133600"/>
            <a:ext cx="1066800" cy="914400"/>
          </a:xfrm>
          <a:prstGeom prst="irregularSeal2">
            <a:avLst/>
          </a:prstGeom>
          <a:solidFill>
            <a:srgbClr val="0000CC"/>
          </a:solidFill>
          <a:ln w="9525">
            <a:solidFill>
              <a:schemeClr val="tx1"/>
            </a:solidFill>
            <a:miter lim="800000"/>
          </a:ln>
        </p:spPr>
        <p:txBody>
          <a:bodyPr wrap="none" anchor="ctr"/>
          <a:lstStyle/>
          <a:p>
            <a:pPr algn="ctr"/>
            <a:r>
              <a:rPr lang="en-US" sz="3600" b="1">
                <a:solidFill>
                  <a:srgbClr val="FFFF00"/>
                </a:solidFill>
              </a:rPr>
              <a:t>Đ</a:t>
            </a:r>
            <a:endParaRPr lang="en-US"/>
          </a:p>
        </p:txBody>
      </p:sp>
      <p:sp>
        <p:nvSpPr>
          <p:cNvPr id="75781" name="AutoShape 5"/>
          <p:cNvSpPr>
            <a:spLocks noChangeArrowheads="1"/>
          </p:cNvSpPr>
          <p:nvPr/>
        </p:nvSpPr>
        <p:spPr bwMode="auto">
          <a:xfrm>
            <a:off x="7772400" y="4343400"/>
            <a:ext cx="1066800" cy="914400"/>
          </a:xfrm>
          <a:prstGeom prst="irregularSeal2">
            <a:avLst/>
          </a:prstGeom>
          <a:solidFill>
            <a:srgbClr val="0000CC"/>
          </a:solidFill>
          <a:ln w="9525">
            <a:solidFill>
              <a:schemeClr val="tx1"/>
            </a:solidFill>
            <a:miter lim="800000"/>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5778">
                                            <p:txEl>
                                              <p:pRg st="0" end="0"/>
                                            </p:txEl>
                                          </p:spTgt>
                                        </p:tgtEl>
                                        <p:attrNameLst>
                                          <p:attrName>style.visibility</p:attrName>
                                        </p:attrNameLst>
                                      </p:cBhvr>
                                      <p:to>
                                        <p:strVal val="visible"/>
                                      </p:to>
                                    </p:set>
                                    <p:anim calcmode="discrete" valueType="clr">
                                      <p:cBhvr override="childStyle">
                                        <p:cTn id="7" dur="80"/>
                                        <p:tgtEl>
                                          <p:spTgt spid="757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577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577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5778">
                                            <p:txEl>
                                              <p:pRg st="1" end="1"/>
                                            </p:txEl>
                                          </p:spTgt>
                                        </p:tgtEl>
                                        <p:attrNameLst>
                                          <p:attrName>style.visibility</p:attrName>
                                        </p:attrNameLst>
                                      </p:cBhvr>
                                      <p:to>
                                        <p:strVal val="visible"/>
                                      </p:to>
                                    </p:set>
                                    <p:anim calcmode="discrete" valueType="clr">
                                      <p:cBhvr override="childStyle">
                                        <p:cTn id="14" dur="80"/>
                                        <p:tgtEl>
                                          <p:spTgt spid="7577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577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577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5780"/>
                                        </p:tgtEl>
                                        <p:attrNameLst>
                                          <p:attrName>style.visibility</p:attrName>
                                        </p:attrNameLst>
                                      </p:cBhvr>
                                      <p:to>
                                        <p:strVal val="visible"/>
                                      </p:to>
                                    </p:set>
                                    <p:animEffect transition="in" filter="blinds(horizontal)">
                                      <p:cBhvr>
                                        <p:cTn id="21" dur="500"/>
                                        <p:tgtEl>
                                          <p:spTgt spid="75780"/>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5781"/>
                                        </p:tgtEl>
                                        <p:attrNameLst>
                                          <p:attrName>style.visibility</p:attrName>
                                        </p:attrNameLst>
                                      </p:cBhvr>
                                      <p:to>
                                        <p:strVal val="visible"/>
                                      </p:to>
                                    </p:set>
                                    <p:anim calcmode="discrete" valueType="clr">
                                      <p:cBhvr override="childStyle">
                                        <p:cTn id="26" dur="80"/>
                                        <p:tgtEl>
                                          <p:spTgt spid="7578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5781"/>
                                        </p:tgtEl>
                                        <p:attrNameLst>
                                          <p:attrName>fillcolor</p:attrName>
                                        </p:attrNameLst>
                                      </p:cBhvr>
                                      <p:tavLst>
                                        <p:tav tm="0">
                                          <p:val>
                                            <p:clrVal>
                                              <a:schemeClr val="accent2"/>
                                            </p:clrVal>
                                          </p:val>
                                        </p:tav>
                                        <p:tav tm="50000">
                                          <p:val>
                                            <p:clrVal>
                                              <a:schemeClr val="hlink"/>
                                            </p:clrVal>
                                          </p:val>
                                        </p:tav>
                                      </p:tavLst>
                                    </p:anim>
                                    <p:set>
                                      <p:cBhvr>
                                        <p:cTn id="28" dur="80"/>
                                        <p:tgtEl>
                                          <p:spTgt spid="757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143000" y="609600"/>
            <a:ext cx="1006475" cy="457200"/>
          </a:xfrm>
          <a:prstGeom prst="rect">
            <a:avLst/>
          </a:prstGeom>
          <a:solidFill>
            <a:srgbClr val="FFFF66"/>
          </a:solidFill>
          <a:ln w="9525">
            <a:solidFill>
              <a:srgbClr val="000000"/>
            </a:solidFill>
            <a:miter lim="800000"/>
          </a:ln>
        </p:spPr>
        <p:txBody>
          <a:bodyPr/>
          <a:lstStyle/>
          <a:p>
            <a:pPr algn="ctr"/>
            <a:r>
              <a:rPr lang="en-US" sz="2400" b="1">
                <a:cs typeface="Times New Roman" panose="02020603050405020304" pitchFamily="18" charset="0"/>
              </a:rPr>
              <a:t>Vị trí</a:t>
            </a:r>
            <a:endParaRPr lang="en-US" sz="2400" b="1"/>
          </a:p>
        </p:txBody>
      </p:sp>
      <p:sp>
        <p:nvSpPr>
          <p:cNvPr id="77827" name="Rectangle 3"/>
          <p:cNvSpPr>
            <a:spLocks noChangeArrowheads="1"/>
          </p:cNvSpPr>
          <p:nvPr/>
        </p:nvSpPr>
        <p:spPr bwMode="auto">
          <a:xfrm>
            <a:off x="6477000" y="609600"/>
            <a:ext cx="2362200" cy="457200"/>
          </a:xfrm>
          <a:prstGeom prst="rect">
            <a:avLst/>
          </a:prstGeom>
          <a:solidFill>
            <a:srgbClr val="FFFF66"/>
          </a:solidFill>
          <a:ln w="9525">
            <a:solidFill>
              <a:srgbClr val="000000"/>
            </a:solidFill>
            <a:miter lim="800000"/>
          </a:ln>
        </p:spPr>
        <p:txBody>
          <a:bodyPr/>
          <a:lstStyle/>
          <a:p>
            <a:pPr algn="ctr"/>
            <a:r>
              <a:rPr lang="en-US" sz="2400" b="1">
                <a:cs typeface="Times New Roman" panose="02020603050405020304" pitchFamily="18" charset="0"/>
              </a:rPr>
              <a:t>H</a:t>
            </a:r>
            <a:r>
              <a:rPr lang="en-US" sz="2400" b="1"/>
              <a:t>ì</a:t>
            </a:r>
            <a:r>
              <a:rPr lang="en-US" sz="2400" b="1">
                <a:cs typeface="Times New Roman" panose="02020603050405020304" pitchFamily="18" charset="0"/>
              </a:rPr>
              <a:t>nh dạng</a:t>
            </a:r>
          </a:p>
        </p:txBody>
      </p:sp>
      <p:sp>
        <p:nvSpPr>
          <p:cNvPr id="77828" name="Rectangle 4"/>
          <p:cNvSpPr>
            <a:spLocks noChangeArrowheads="1"/>
          </p:cNvSpPr>
          <p:nvPr/>
        </p:nvSpPr>
        <p:spPr bwMode="auto">
          <a:xfrm>
            <a:off x="381000" y="1447800"/>
            <a:ext cx="1006475" cy="1905000"/>
          </a:xfrm>
          <a:prstGeom prst="rect">
            <a:avLst/>
          </a:prstGeom>
          <a:solidFill>
            <a:srgbClr val="FFFF66"/>
          </a:solidFill>
          <a:ln w="9525">
            <a:solidFill>
              <a:srgbClr val="000000"/>
            </a:solidFill>
            <a:miter lim="800000"/>
          </a:ln>
        </p:spPr>
        <p:txBody>
          <a:bodyPr/>
          <a:lstStyle/>
          <a:p>
            <a:pPr algn="ctr"/>
            <a:r>
              <a:rPr lang="en-US" sz="2400" b="1">
                <a:cs typeface="Times New Roman" panose="02020603050405020304" pitchFamily="18" charset="0"/>
              </a:rPr>
              <a:t>Nằm trong vùng nhiệt </a:t>
            </a:r>
            <a:r>
              <a:rPr lang="vi-VN" sz="2400" b="1">
                <a:cs typeface="Times New Roman" panose="02020603050405020304" pitchFamily="18" charset="0"/>
              </a:rPr>
              <a:t>đ</a:t>
            </a:r>
            <a:r>
              <a:rPr lang="en-US" sz="2400" b="1">
                <a:cs typeface="Times New Roman" panose="02020603050405020304" pitchFamily="18" charset="0"/>
              </a:rPr>
              <a:t>ới</a:t>
            </a:r>
            <a:endParaRPr lang="en-US" sz="2400" b="1"/>
          </a:p>
        </p:txBody>
      </p:sp>
      <p:sp>
        <p:nvSpPr>
          <p:cNvPr id="77829" name="Rectangle 5"/>
          <p:cNvSpPr>
            <a:spLocks noChangeArrowheads="1"/>
          </p:cNvSpPr>
          <p:nvPr/>
        </p:nvSpPr>
        <p:spPr bwMode="auto">
          <a:xfrm>
            <a:off x="1828800" y="1447800"/>
            <a:ext cx="1600200" cy="1905000"/>
          </a:xfrm>
          <a:prstGeom prst="rect">
            <a:avLst/>
          </a:prstGeom>
          <a:solidFill>
            <a:srgbClr val="FFFF66"/>
          </a:solidFill>
          <a:ln w="9525">
            <a:solidFill>
              <a:srgbClr val="000000"/>
            </a:solidFill>
            <a:miter lim="800000"/>
          </a:ln>
        </p:spPr>
        <p:txBody>
          <a:bodyPr/>
          <a:lstStyle/>
          <a:p>
            <a:pPr algn="ctr"/>
            <a:r>
              <a:rPr lang="en-US" sz="2400" b="1">
                <a:cs typeface="Times New Roman" panose="02020603050405020304" pitchFamily="18" charset="0"/>
              </a:rPr>
              <a:t>- Gần biển.</a:t>
            </a:r>
            <a:endParaRPr lang="en-US" sz="2400" b="1"/>
          </a:p>
          <a:p>
            <a:pPr algn="ctr" eaLnBrk="0" hangingPunct="0"/>
            <a:r>
              <a:rPr lang="en-US" sz="2400" b="1">
                <a:cs typeface="Times New Roman" panose="02020603050405020304" pitchFamily="18" charset="0"/>
              </a:rPr>
              <a:t>- Trong vùng có gió mùa</a:t>
            </a:r>
            <a:endParaRPr lang="en-US" sz="2400" b="1"/>
          </a:p>
        </p:txBody>
      </p:sp>
      <p:sp>
        <p:nvSpPr>
          <p:cNvPr id="77830" name="Rectangle 6"/>
          <p:cNvSpPr>
            <a:spLocks noChangeArrowheads="1"/>
          </p:cNvSpPr>
          <p:nvPr/>
        </p:nvSpPr>
        <p:spPr bwMode="auto">
          <a:xfrm>
            <a:off x="7086600" y="1524000"/>
            <a:ext cx="990600" cy="1905000"/>
          </a:xfrm>
          <a:prstGeom prst="rect">
            <a:avLst/>
          </a:prstGeom>
          <a:solidFill>
            <a:srgbClr val="FFFF66"/>
          </a:solidFill>
          <a:ln w="9525">
            <a:solidFill>
              <a:srgbClr val="000000"/>
            </a:solidFill>
            <a:miter lim="800000"/>
          </a:ln>
        </p:spPr>
        <p:txBody>
          <a:bodyPr/>
          <a:lstStyle/>
          <a:p>
            <a:pPr algn="ctr"/>
            <a:r>
              <a:rPr lang="en-US" sz="2400" b="1">
                <a:cs typeface="Times New Roman" panose="02020603050405020304" pitchFamily="18" charset="0"/>
              </a:rPr>
              <a:t>Tr</a:t>
            </a:r>
            <a:r>
              <a:rPr lang="en-US" sz="2400" b="1"/>
              <a:t>ả</a:t>
            </a:r>
            <a:r>
              <a:rPr lang="en-US" sz="2400" b="1">
                <a:cs typeface="Times New Roman" panose="02020603050405020304" pitchFamily="18" charset="0"/>
              </a:rPr>
              <a:t>i dài từ Bắc vào Nam</a:t>
            </a:r>
          </a:p>
        </p:txBody>
      </p:sp>
      <p:sp>
        <p:nvSpPr>
          <p:cNvPr id="77831" name="Rectangle 7"/>
          <p:cNvSpPr>
            <a:spLocks noChangeArrowheads="1"/>
          </p:cNvSpPr>
          <p:nvPr/>
        </p:nvSpPr>
        <p:spPr bwMode="auto">
          <a:xfrm>
            <a:off x="457200" y="3733800"/>
            <a:ext cx="2743200" cy="838200"/>
          </a:xfrm>
          <a:prstGeom prst="rect">
            <a:avLst/>
          </a:prstGeom>
          <a:solidFill>
            <a:srgbClr val="CCFF99"/>
          </a:solidFill>
          <a:ln w="76200" cmpd="tri">
            <a:solidFill>
              <a:srgbClr val="990033"/>
            </a:solidFill>
            <a:miter lim="800000"/>
          </a:ln>
        </p:spPr>
        <p:txBody>
          <a:bodyPr/>
          <a:lstStyle/>
          <a:p>
            <a:pPr algn="ctr"/>
            <a:r>
              <a:rPr lang="en-US" sz="2400" b="1">
                <a:cs typeface="Times New Roman" panose="02020603050405020304" pitchFamily="18" charset="0"/>
              </a:rPr>
              <a:t>Khí hậu nhiệt </a:t>
            </a:r>
            <a:r>
              <a:rPr lang="vi-VN" sz="2400" b="1">
                <a:cs typeface="Times New Roman" panose="02020603050405020304" pitchFamily="18" charset="0"/>
              </a:rPr>
              <a:t>đ</a:t>
            </a:r>
            <a:r>
              <a:rPr lang="en-US" sz="2400" b="1">
                <a:cs typeface="Times New Roman" panose="02020603050405020304" pitchFamily="18" charset="0"/>
              </a:rPr>
              <a:t>ới gió mùa</a:t>
            </a:r>
            <a:endParaRPr lang="en-US" sz="2400" b="1"/>
          </a:p>
        </p:txBody>
      </p:sp>
      <p:sp>
        <p:nvSpPr>
          <p:cNvPr id="77832" name="Rectangle 8"/>
          <p:cNvSpPr>
            <a:spLocks noChangeArrowheads="1"/>
          </p:cNvSpPr>
          <p:nvPr/>
        </p:nvSpPr>
        <p:spPr bwMode="auto">
          <a:xfrm>
            <a:off x="6629400" y="3810000"/>
            <a:ext cx="2209800" cy="922338"/>
          </a:xfrm>
          <a:prstGeom prst="rect">
            <a:avLst/>
          </a:prstGeom>
          <a:solidFill>
            <a:srgbClr val="CCFF99"/>
          </a:solidFill>
          <a:ln w="76200" cmpd="tri">
            <a:solidFill>
              <a:srgbClr val="990033"/>
            </a:solidFill>
            <a:miter lim="800000"/>
          </a:ln>
        </p:spPr>
        <p:txBody>
          <a:bodyPr/>
          <a:lstStyle/>
          <a:p>
            <a:pPr algn="ctr"/>
            <a:r>
              <a:rPr lang="en-US" sz="2400" b="1">
                <a:cs typeface="Times New Roman" panose="02020603050405020304" pitchFamily="18" charset="0"/>
              </a:rPr>
              <a:t>Khí hậu thay </a:t>
            </a:r>
            <a:r>
              <a:rPr lang="vi-VN" sz="2400" b="1">
                <a:cs typeface="Times New Roman" panose="02020603050405020304" pitchFamily="18" charset="0"/>
              </a:rPr>
              <a:t>đ</a:t>
            </a:r>
            <a:r>
              <a:rPr lang="en-US" sz="2400" b="1">
                <a:cs typeface="Times New Roman" panose="02020603050405020304" pitchFamily="18" charset="0"/>
              </a:rPr>
              <a:t>ổi theo vùng</a:t>
            </a:r>
            <a:endParaRPr lang="en-US" sz="2400" b="1"/>
          </a:p>
        </p:txBody>
      </p:sp>
      <p:sp>
        <p:nvSpPr>
          <p:cNvPr id="77833" name="Rectangle 9"/>
          <p:cNvSpPr>
            <a:spLocks noChangeArrowheads="1"/>
          </p:cNvSpPr>
          <p:nvPr/>
        </p:nvSpPr>
        <p:spPr bwMode="auto">
          <a:xfrm>
            <a:off x="1752600" y="4876800"/>
            <a:ext cx="5867400" cy="1981200"/>
          </a:xfrm>
          <a:prstGeom prst="rect">
            <a:avLst/>
          </a:prstGeom>
          <a:solidFill>
            <a:srgbClr val="FFFF66"/>
          </a:solidFill>
          <a:ln w="9525">
            <a:solidFill>
              <a:srgbClr val="000000"/>
            </a:solidFill>
            <a:miter lim="800000"/>
          </a:ln>
        </p:spPr>
        <p:txBody>
          <a:bodyPr/>
          <a:lstStyle/>
          <a:p>
            <a:pPr algn="just"/>
            <a:r>
              <a:rPr lang="en-US" sz="2400" b="1">
                <a:cs typeface="Times New Roman" panose="02020603050405020304" pitchFamily="18" charset="0"/>
              </a:rPr>
              <a:t>- Cây cối xanh tốt quanh n</a:t>
            </a:r>
            <a:r>
              <a:rPr lang="en-US" sz="2400" b="1"/>
              <a:t>ă</a:t>
            </a:r>
            <a:r>
              <a:rPr lang="en-US" sz="2400" b="1">
                <a:cs typeface="Times New Roman" panose="02020603050405020304" pitchFamily="18" charset="0"/>
              </a:rPr>
              <a:t>m, trồng </a:t>
            </a:r>
            <a:r>
              <a:rPr lang="vi-VN" sz="2400" b="1">
                <a:cs typeface="Times New Roman" panose="02020603050405020304" pitchFamily="18" charset="0"/>
              </a:rPr>
              <a:t>đư</a:t>
            </a:r>
            <a:r>
              <a:rPr lang="en-US" sz="2400" b="1">
                <a:cs typeface="Times New Roman" panose="02020603050405020304" pitchFamily="18" charset="0"/>
              </a:rPr>
              <a:t>ợc nhiều loại cây.</a:t>
            </a:r>
            <a:endParaRPr lang="en-US" sz="2400" b="1"/>
          </a:p>
          <a:p>
            <a:pPr algn="just" eaLnBrk="0" hangingPunct="0"/>
            <a:r>
              <a:rPr lang="en-US" sz="2400" b="1">
                <a:cs typeface="Times New Roman" panose="02020603050405020304" pitchFamily="18" charset="0"/>
              </a:rPr>
              <a:t>- Có bão, lũ lụt, hạn hán </a:t>
            </a:r>
            <a:r>
              <a:rPr lang="en-US" sz="2400" b="1"/>
              <a:t>ả</a:t>
            </a:r>
            <a:r>
              <a:rPr lang="en-US" sz="2400" b="1">
                <a:cs typeface="Times New Roman" panose="02020603050405020304" pitchFamily="18" charset="0"/>
              </a:rPr>
              <a:t>nh h</a:t>
            </a:r>
            <a:r>
              <a:rPr lang="vi-VN" sz="2400" b="1">
                <a:cs typeface="Times New Roman" panose="02020603050405020304" pitchFamily="18" charset="0"/>
              </a:rPr>
              <a:t>ư</a:t>
            </a:r>
            <a:r>
              <a:rPr lang="en-US" sz="2400" b="1">
                <a:cs typeface="Times New Roman" panose="02020603050405020304" pitchFamily="18" charset="0"/>
              </a:rPr>
              <a:t>ởng </a:t>
            </a:r>
            <a:r>
              <a:rPr lang="vi-VN" sz="2400" b="1">
                <a:cs typeface="Times New Roman" panose="02020603050405020304" pitchFamily="18" charset="0"/>
              </a:rPr>
              <a:t>đ</a:t>
            </a:r>
            <a:r>
              <a:rPr lang="en-US" sz="2400" b="1">
                <a:cs typeface="Times New Roman" panose="02020603050405020304" pitchFamily="18" charset="0"/>
              </a:rPr>
              <a:t>ến </a:t>
            </a:r>
            <a:r>
              <a:rPr lang="vi-VN" sz="2400" b="1">
                <a:cs typeface="Times New Roman" panose="02020603050405020304" pitchFamily="18" charset="0"/>
              </a:rPr>
              <a:t>đ</a:t>
            </a:r>
            <a:r>
              <a:rPr lang="en-US" sz="2400" b="1">
                <a:cs typeface="Times New Roman" panose="02020603050405020304" pitchFamily="18" charset="0"/>
              </a:rPr>
              <a:t>ời sống và s</a:t>
            </a:r>
            <a:r>
              <a:rPr lang="en-US" sz="2400" b="1"/>
              <a:t>ả</a:t>
            </a:r>
            <a:r>
              <a:rPr lang="en-US" sz="2400" b="1">
                <a:cs typeface="Times New Roman" panose="02020603050405020304" pitchFamily="18" charset="0"/>
              </a:rPr>
              <a:t>n xuất của nhân dân</a:t>
            </a:r>
          </a:p>
        </p:txBody>
      </p:sp>
      <p:sp>
        <p:nvSpPr>
          <p:cNvPr id="77834" name="Line 10"/>
          <p:cNvSpPr>
            <a:spLocks noChangeShapeType="1"/>
          </p:cNvSpPr>
          <p:nvPr/>
        </p:nvSpPr>
        <p:spPr bwMode="auto">
          <a:xfrm flipV="1">
            <a:off x="1828800" y="228600"/>
            <a:ext cx="1646238" cy="365125"/>
          </a:xfrm>
          <a:prstGeom prst="line">
            <a:avLst/>
          </a:prstGeom>
          <a:noFill/>
          <a:ln w="57150">
            <a:solidFill>
              <a:srgbClr val="990033"/>
            </a:solidFill>
            <a:round/>
          </a:ln>
        </p:spPr>
        <p:txBody>
          <a:bodyPr/>
          <a:lstStyle/>
          <a:p>
            <a:endParaRPr lang="en-US"/>
          </a:p>
        </p:txBody>
      </p:sp>
      <p:sp>
        <p:nvSpPr>
          <p:cNvPr id="77835" name="Line 11"/>
          <p:cNvSpPr>
            <a:spLocks noChangeShapeType="1"/>
          </p:cNvSpPr>
          <p:nvPr/>
        </p:nvSpPr>
        <p:spPr bwMode="auto">
          <a:xfrm flipH="1" flipV="1">
            <a:off x="5486400" y="228600"/>
            <a:ext cx="1463675" cy="365125"/>
          </a:xfrm>
          <a:prstGeom prst="line">
            <a:avLst/>
          </a:prstGeom>
          <a:noFill/>
          <a:ln w="57150">
            <a:solidFill>
              <a:srgbClr val="990033"/>
            </a:solidFill>
            <a:round/>
          </a:ln>
        </p:spPr>
        <p:txBody>
          <a:bodyPr/>
          <a:lstStyle/>
          <a:p>
            <a:endParaRPr lang="en-US"/>
          </a:p>
        </p:txBody>
      </p:sp>
      <p:sp>
        <p:nvSpPr>
          <p:cNvPr id="77836" name="Line 12"/>
          <p:cNvSpPr>
            <a:spLocks noChangeShapeType="1"/>
          </p:cNvSpPr>
          <p:nvPr/>
        </p:nvSpPr>
        <p:spPr bwMode="auto">
          <a:xfrm>
            <a:off x="7620000" y="1143000"/>
            <a:ext cx="0" cy="366713"/>
          </a:xfrm>
          <a:prstGeom prst="line">
            <a:avLst/>
          </a:prstGeom>
          <a:noFill/>
          <a:ln w="57150">
            <a:solidFill>
              <a:srgbClr val="990033"/>
            </a:solidFill>
            <a:round/>
          </a:ln>
        </p:spPr>
        <p:txBody>
          <a:bodyPr/>
          <a:lstStyle/>
          <a:p>
            <a:endParaRPr lang="en-US"/>
          </a:p>
        </p:txBody>
      </p:sp>
      <p:sp>
        <p:nvSpPr>
          <p:cNvPr id="77837" name="Line 13"/>
          <p:cNvSpPr>
            <a:spLocks noChangeShapeType="1"/>
          </p:cNvSpPr>
          <p:nvPr/>
        </p:nvSpPr>
        <p:spPr bwMode="auto">
          <a:xfrm flipH="1">
            <a:off x="1066800" y="1066800"/>
            <a:ext cx="641350" cy="366713"/>
          </a:xfrm>
          <a:prstGeom prst="line">
            <a:avLst/>
          </a:prstGeom>
          <a:noFill/>
          <a:ln w="57150">
            <a:solidFill>
              <a:srgbClr val="990033"/>
            </a:solidFill>
            <a:round/>
          </a:ln>
        </p:spPr>
        <p:txBody>
          <a:bodyPr/>
          <a:lstStyle/>
          <a:p>
            <a:endParaRPr lang="en-US"/>
          </a:p>
        </p:txBody>
      </p:sp>
      <p:sp>
        <p:nvSpPr>
          <p:cNvPr id="77838" name="Line 14"/>
          <p:cNvSpPr>
            <a:spLocks noChangeShapeType="1"/>
          </p:cNvSpPr>
          <p:nvPr/>
        </p:nvSpPr>
        <p:spPr bwMode="auto">
          <a:xfrm>
            <a:off x="1752600" y="1066800"/>
            <a:ext cx="730250" cy="366713"/>
          </a:xfrm>
          <a:prstGeom prst="line">
            <a:avLst/>
          </a:prstGeom>
          <a:noFill/>
          <a:ln w="57150">
            <a:solidFill>
              <a:srgbClr val="990033"/>
            </a:solidFill>
            <a:round/>
          </a:ln>
        </p:spPr>
        <p:txBody>
          <a:bodyPr/>
          <a:lstStyle/>
          <a:p>
            <a:endParaRPr lang="en-US"/>
          </a:p>
        </p:txBody>
      </p:sp>
      <p:sp>
        <p:nvSpPr>
          <p:cNvPr id="77839" name="Line 15"/>
          <p:cNvSpPr>
            <a:spLocks noChangeShapeType="1"/>
          </p:cNvSpPr>
          <p:nvPr/>
        </p:nvSpPr>
        <p:spPr bwMode="auto">
          <a:xfrm>
            <a:off x="838200" y="3352800"/>
            <a:ext cx="731838" cy="366713"/>
          </a:xfrm>
          <a:prstGeom prst="line">
            <a:avLst/>
          </a:prstGeom>
          <a:noFill/>
          <a:ln w="9525">
            <a:solidFill>
              <a:srgbClr val="000000"/>
            </a:solidFill>
            <a:round/>
            <a:tailEnd type="triangle" w="med" len="med"/>
          </a:ln>
        </p:spPr>
        <p:txBody>
          <a:bodyPr/>
          <a:lstStyle/>
          <a:p>
            <a:endParaRPr lang="en-US"/>
          </a:p>
        </p:txBody>
      </p:sp>
      <p:sp>
        <p:nvSpPr>
          <p:cNvPr id="77840" name="Line 16"/>
          <p:cNvSpPr>
            <a:spLocks noChangeShapeType="1"/>
          </p:cNvSpPr>
          <p:nvPr/>
        </p:nvSpPr>
        <p:spPr bwMode="auto">
          <a:xfrm flipH="1">
            <a:off x="2057400" y="3352800"/>
            <a:ext cx="639763" cy="366713"/>
          </a:xfrm>
          <a:prstGeom prst="line">
            <a:avLst/>
          </a:prstGeom>
          <a:noFill/>
          <a:ln w="9525">
            <a:solidFill>
              <a:srgbClr val="000000"/>
            </a:solidFill>
            <a:round/>
            <a:tailEnd type="triangle" w="med" len="med"/>
          </a:ln>
        </p:spPr>
        <p:txBody>
          <a:bodyPr/>
          <a:lstStyle/>
          <a:p>
            <a:endParaRPr lang="en-US"/>
          </a:p>
        </p:txBody>
      </p:sp>
      <p:sp>
        <p:nvSpPr>
          <p:cNvPr id="77841" name="Line 17"/>
          <p:cNvSpPr>
            <a:spLocks noChangeShapeType="1"/>
          </p:cNvSpPr>
          <p:nvPr/>
        </p:nvSpPr>
        <p:spPr bwMode="auto">
          <a:xfrm>
            <a:off x="7620000" y="3429000"/>
            <a:ext cx="0" cy="366713"/>
          </a:xfrm>
          <a:prstGeom prst="line">
            <a:avLst/>
          </a:prstGeom>
          <a:noFill/>
          <a:ln w="9525">
            <a:solidFill>
              <a:srgbClr val="000000"/>
            </a:solidFill>
            <a:round/>
            <a:tailEnd type="triangle" w="med" len="med"/>
          </a:ln>
        </p:spPr>
        <p:txBody>
          <a:bodyPr/>
          <a:lstStyle/>
          <a:p>
            <a:endParaRPr lang="en-US"/>
          </a:p>
        </p:txBody>
      </p:sp>
      <p:sp>
        <p:nvSpPr>
          <p:cNvPr id="77842" name="Line 18"/>
          <p:cNvSpPr>
            <a:spLocks noChangeShapeType="1"/>
          </p:cNvSpPr>
          <p:nvPr/>
        </p:nvSpPr>
        <p:spPr bwMode="auto">
          <a:xfrm>
            <a:off x="3200400" y="4038600"/>
            <a:ext cx="1676400" cy="838200"/>
          </a:xfrm>
          <a:prstGeom prst="line">
            <a:avLst/>
          </a:prstGeom>
          <a:noFill/>
          <a:ln w="9525">
            <a:solidFill>
              <a:srgbClr val="000000"/>
            </a:solidFill>
            <a:round/>
            <a:tailEnd type="triangle" w="med" len="med"/>
          </a:ln>
        </p:spPr>
        <p:txBody>
          <a:bodyPr/>
          <a:lstStyle/>
          <a:p>
            <a:endParaRPr lang="en-US"/>
          </a:p>
        </p:txBody>
      </p:sp>
      <p:sp>
        <p:nvSpPr>
          <p:cNvPr id="77843" name="Line 19"/>
          <p:cNvSpPr>
            <a:spLocks noChangeShapeType="1"/>
          </p:cNvSpPr>
          <p:nvPr/>
        </p:nvSpPr>
        <p:spPr bwMode="auto">
          <a:xfrm flipH="1">
            <a:off x="4953000" y="4419600"/>
            <a:ext cx="1616075" cy="457200"/>
          </a:xfrm>
          <a:prstGeom prst="line">
            <a:avLst/>
          </a:prstGeom>
          <a:noFill/>
          <a:ln w="9525">
            <a:solidFill>
              <a:srgbClr val="000000"/>
            </a:solidFill>
            <a:round/>
            <a:tailEnd type="triangle" w="med" len="med"/>
          </a:ln>
        </p:spPr>
        <p:txBody>
          <a:bodyPr/>
          <a:lstStyle/>
          <a:p>
            <a:endParaRPr lang="en-US"/>
          </a:p>
        </p:txBody>
      </p:sp>
      <p:sp>
        <p:nvSpPr>
          <p:cNvPr id="77844" name="Rectangle 20"/>
          <p:cNvSpPr>
            <a:spLocks noChangeArrowheads="1"/>
          </p:cNvSpPr>
          <p:nvPr/>
        </p:nvSpPr>
        <p:spPr bwMode="auto">
          <a:xfrm>
            <a:off x="3429000" y="0"/>
            <a:ext cx="2057400" cy="609600"/>
          </a:xfrm>
          <a:prstGeom prst="rect">
            <a:avLst/>
          </a:prstGeom>
          <a:solidFill>
            <a:srgbClr val="FFFF66"/>
          </a:solidFill>
          <a:ln w="57150" cmpd="thickThin">
            <a:solidFill>
              <a:srgbClr val="990033"/>
            </a:solidFill>
            <a:miter lim="800000"/>
          </a:ln>
        </p:spPr>
        <p:txBody>
          <a:bodyPr/>
          <a:lstStyle/>
          <a:p>
            <a:pPr algn="ctr"/>
            <a:r>
              <a:rPr lang="en-US" sz="2400" b="1"/>
              <a:t>VIỆT NAM</a:t>
            </a:r>
          </a:p>
        </p:txBody>
      </p:sp>
      <p:sp>
        <p:nvSpPr>
          <p:cNvPr id="40981" name="Rectangle 21"/>
          <p:cNvSpPr>
            <a:spLocks noChangeArrowheads="1"/>
          </p:cNvSpPr>
          <p:nvPr/>
        </p:nvSpPr>
        <p:spPr bwMode="auto">
          <a:xfrm>
            <a:off x="4114800" y="1752600"/>
            <a:ext cx="2643188" cy="1628775"/>
          </a:xfrm>
          <a:prstGeom prst="rect">
            <a:avLst/>
          </a:prstGeom>
          <a:solidFill>
            <a:srgbClr val="CCFF99"/>
          </a:solidFill>
          <a:ln w="76200" cmpd="tri">
            <a:solidFill>
              <a:srgbClr val="990033"/>
            </a:solidFill>
            <a:miter lim="800000"/>
          </a:ln>
        </p:spPr>
        <p:txBody>
          <a:bodyPr>
            <a:spAutoFit/>
          </a:bodyPr>
          <a:lstStyle/>
          <a:p>
            <a:pPr algn="ctr"/>
            <a:r>
              <a:rPr lang="en-US" sz="2400" b="1"/>
              <a:t>Ảnh h</a:t>
            </a:r>
            <a:r>
              <a:rPr lang="vi-VN" sz="2400" b="1"/>
              <a:t>ư</a:t>
            </a:r>
            <a:r>
              <a:rPr lang="en-US" sz="2400" b="1"/>
              <a:t>ởng của khí hậu </a:t>
            </a:r>
            <a:r>
              <a:rPr lang="vi-VN" sz="2400" b="1"/>
              <a:t>đ</a:t>
            </a:r>
            <a:r>
              <a:rPr lang="en-US" sz="2400" b="1"/>
              <a:t>ến </a:t>
            </a:r>
            <a:r>
              <a:rPr lang="vi-VN" sz="2400" b="1"/>
              <a:t>đ</a:t>
            </a:r>
            <a:r>
              <a:rPr lang="en-US" sz="2400" b="1"/>
              <a:t>ời sống và sản xuất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7844"/>
                                        </p:tgtEl>
                                        <p:attrNameLst>
                                          <p:attrName>style.visibility</p:attrName>
                                        </p:attrNameLst>
                                      </p:cBhvr>
                                      <p:to>
                                        <p:strVal val="visible"/>
                                      </p:to>
                                    </p:set>
                                    <p:anim calcmode="lin" valueType="num">
                                      <p:cBhvr>
                                        <p:cTn id="7" dur="500" fill="hold"/>
                                        <p:tgtEl>
                                          <p:spTgt spid="77844"/>
                                        </p:tgtEl>
                                        <p:attrNameLst>
                                          <p:attrName>ppt_w</p:attrName>
                                        </p:attrNameLst>
                                      </p:cBhvr>
                                      <p:tavLst>
                                        <p:tav tm="0">
                                          <p:val>
                                            <p:fltVal val="0"/>
                                          </p:val>
                                        </p:tav>
                                        <p:tav tm="100000">
                                          <p:val>
                                            <p:strVal val="#ppt_w"/>
                                          </p:val>
                                        </p:tav>
                                      </p:tavLst>
                                    </p:anim>
                                    <p:anim calcmode="lin" valueType="num">
                                      <p:cBhvr>
                                        <p:cTn id="8" dur="500" fill="hold"/>
                                        <p:tgtEl>
                                          <p:spTgt spid="7784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7834"/>
                                        </p:tgtEl>
                                        <p:attrNameLst>
                                          <p:attrName>style.visibility</p:attrName>
                                        </p:attrNameLst>
                                      </p:cBhvr>
                                      <p:to>
                                        <p:strVal val="visible"/>
                                      </p:to>
                                    </p:set>
                                    <p:anim calcmode="lin" valueType="num">
                                      <p:cBhvr>
                                        <p:cTn id="13" dur="500" fill="hold"/>
                                        <p:tgtEl>
                                          <p:spTgt spid="77834"/>
                                        </p:tgtEl>
                                        <p:attrNameLst>
                                          <p:attrName>ppt_w</p:attrName>
                                        </p:attrNameLst>
                                      </p:cBhvr>
                                      <p:tavLst>
                                        <p:tav tm="0">
                                          <p:val>
                                            <p:fltVal val="0"/>
                                          </p:val>
                                        </p:tav>
                                        <p:tav tm="100000">
                                          <p:val>
                                            <p:strVal val="#ppt_w"/>
                                          </p:val>
                                        </p:tav>
                                      </p:tavLst>
                                    </p:anim>
                                    <p:anim calcmode="lin" valueType="num">
                                      <p:cBhvr>
                                        <p:cTn id="14" dur="500" fill="hold"/>
                                        <p:tgtEl>
                                          <p:spTgt spid="7783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7835"/>
                                        </p:tgtEl>
                                        <p:attrNameLst>
                                          <p:attrName>style.visibility</p:attrName>
                                        </p:attrNameLst>
                                      </p:cBhvr>
                                      <p:to>
                                        <p:strVal val="visible"/>
                                      </p:to>
                                    </p:set>
                                    <p:anim calcmode="lin" valueType="num">
                                      <p:cBhvr>
                                        <p:cTn id="19" dur="500" fill="hold"/>
                                        <p:tgtEl>
                                          <p:spTgt spid="77835"/>
                                        </p:tgtEl>
                                        <p:attrNameLst>
                                          <p:attrName>ppt_w</p:attrName>
                                        </p:attrNameLst>
                                      </p:cBhvr>
                                      <p:tavLst>
                                        <p:tav tm="0">
                                          <p:val>
                                            <p:fltVal val="0"/>
                                          </p:val>
                                        </p:tav>
                                        <p:tav tm="100000">
                                          <p:val>
                                            <p:strVal val="#ppt_w"/>
                                          </p:val>
                                        </p:tav>
                                      </p:tavLst>
                                    </p:anim>
                                    <p:anim calcmode="lin" valueType="num">
                                      <p:cBhvr>
                                        <p:cTn id="20" dur="500" fill="hold"/>
                                        <p:tgtEl>
                                          <p:spTgt spid="77835"/>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3" presetClass="entr" presetSubtype="16" fill="hold" grpId="0" nodeType="afterEffect">
                                  <p:stCondLst>
                                    <p:cond delay="0"/>
                                  </p:stCondLst>
                                  <p:childTnLst>
                                    <p:set>
                                      <p:cBhvr>
                                        <p:cTn id="23" dur="1" fill="hold">
                                          <p:stCondLst>
                                            <p:cond delay="0"/>
                                          </p:stCondLst>
                                        </p:cTn>
                                        <p:tgtEl>
                                          <p:spTgt spid="77826"/>
                                        </p:tgtEl>
                                        <p:attrNameLst>
                                          <p:attrName>style.visibility</p:attrName>
                                        </p:attrNameLst>
                                      </p:cBhvr>
                                      <p:to>
                                        <p:strVal val="visible"/>
                                      </p:to>
                                    </p:set>
                                    <p:anim calcmode="lin" valueType="num">
                                      <p:cBhvr>
                                        <p:cTn id="24" dur="500" fill="hold"/>
                                        <p:tgtEl>
                                          <p:spTgt spid="77826"/>
                                        </p:tgtEl>
                                        <p:attrNameLst>
                                          <p:attrName>ppt_w</p:attrName>
                                        </p:attrNameLst>
                                      </p:cBhvr>
                                      <p:tavLst>
                                        <p:tav tm="0">
                                          <p:val>
                                            <p:fltVal val="0"/>
                                          </p:val>
                                        </p:tav>
                                        <p:tav tm="100000">
                                          <p:val>
                                            <p:strVal val="#ppt_w"/>
                                          </p:val>
                                        </p:tav>
                                      </p:tavLst>
                                    </p:anim>
                                    <p:anim calcmode="lin" valueType="num">
                                      <p:cBhvr>
                                        <p:cTn id="25" dur="500" fill="hold"/>
                                        <p:tgtEl>
                                          <p:spTgt spid="77826"/>
                                        </p:tgtEl>
                                        <p:attrNameLst>
                                          <p:attrName>ppt_h</p:attrName>
                                        </p:attrNameLst>
                                      </p:cBhvr>
                                      <p:tavLst>
                                        <p:tav tm="0">
                                          <p:val>
                                            <p:fltVal val="0"/>
                                          </p:val>
                                        </p:tav>
                                        <p:tav tm="100000">
                                          <p:val>
                                            <p:strVal val="#ppt_h"/>
                                          </p:val>
                                        </p:tav>
                                      </p:tavLst>
                                    </p:anim>
                                  </p:childTnLst>
                                </p:cTn>
                              </p:par>
                            </p:childTnLst>
                          </p:cTn>
                        </p:par>
                        <p:par>
                          <p:cTn id="26" fill="hold">
                            <p:stCondLst>
                              <p:cond delay="1000"/>
                            </p:stCondLst>
                            <p:childTnLst>
                              <p:par>
                                <p:cTn id="27" presetID="23" presetClass="entr" presetSubtype="16" fill="hold" grpId="0" nodeType="afterEffect">
                                  <p:stCondLst>
                                    <p:cond delay="0"/>
                                  </p:stCondLst>
                                  <p:childTnLst>
                                    <p:set>
                                      <p:cBhvr>
                                        <p:cTn id="28" dur="1" fill="hold">
                                          <p:stCondLst>
                                            <p:cond delay="0"/>
                                          </p:stCondLst>
                                        </p:cTn>
                                        <p:tgtEl>
                                          <p:spTgt spid="77827"/>
                                        </p:tgtEl>
                                        <p:attrNameLst>
                                          <p:attrName>style.visibility</p:attrName>
                                        </p:attrNameLst>
                                      </p:cBhvr>
                                      <p:to>
                                        <p:strVal val="visible"/>
                                      </p:to>
                                    </p:set>
                                    <p:anim calcmode="lin" valueType="num">
                                      <p:cBhvr>
                                        <p:cTn id="29" dur="500" fill="hold"/>
                                        <p:tgtEl>
                                          <p:spTgt spid="77827"/>
                                        </p:tgtEl>
                                        <p:attrNameLst>
                                          <p:attrName>ppt_w</p:attrName>
                                        </p:attrNameLst>
                                      </p:cBhvr>
                                      <p:tavLst>
                                        <p:tav tm="0">
                                          <p:val>
                                            <p:fltVal val="0"/>
                                          </p:val>
                                        </p:tav>
                                        <p:tav tm="100000">
                                          <p:val>
                                            <p:strVal val="#ppt_w"/>
                                          </p:val>
                                        </p:tav>
                                      </p:tavLst>
                                    </p:anim>
                                    <p:anim calcmode="lin" valueType="num">
                                      <p:cBhvr>
                                        <p:cTn id="30" dur="500" fill="hold"/>
                                        <p:tgtEl>
                                          <p:spTgt spid="77827"/>
                                        </p:tgtEl>
                                        <p:attrNameLst>
                                          <p:attrName>ppt_h</p:attrName>
                                        </p:attrNameLst>
                                      </p:cBhvr>
                                      <p:tavLst>
                                        <p:tav tm="0">
                                          <p:val>
                                            <p:fltVal val="0"/>
                                          </p:val>
                                        </p:tav>
                                        <p:tav tm="100000">
                                          <p:val>
                                            <p:strVal val="#ppt_h"/>
                                          </p:val>
                                        </p:tav>
                                      </p:tavLst>
                                    </p:anim>
                                  </p:childTnLst>
                                </p:cTn>
                              </p:par>
                            </p:childTnLst>
                          </p:cTn>
                        </p:par>
                        <p:par>
                          <p:cTn id="31" fill="hold">
                            <p:stCondLst>
                              <p:cond delay="1500"/>
                            </p:stCondLst>
                            <p:childTnLst>
                              <p:par>
                                <p:cTn id="32" presetID="23" presetClass="entr" presetSubtype="16" fill="hold" grpId="0" nodeType="afterEffect">
                                  <p:stCondLst>
                                    <p:cond delay="0"/>
                                  </p:stCondLst>
                                  <p:childTnLst>
                                    <p:set>
                                      <p:cBhvr>
                                        <p:cTn id="33" dur="1" fill="hold">
                                          <p:stCondLst>
                                            <p:cond delay="0"/>
                                          </p:stCondLst>
                                        </p:cTn>
                                        <p:tgtEl>
                                          <p:spTgt spid="77836"/>
                                        </p:tgtEl>
                                        <p:attrNameLst>
                                          <p:attrName>style.visibility</p:attrName>
                                        </p:attrNameLst>
                                      </p:cBhvr>
                                      <p:to>
                                        <p:strVal val="visible"/>
                                      </p:to>
                                    </p:set>
                                    <p:anim calcmode="lin" valueType="num">
                                      <p:cBhvr>
                                        <p:cTn id="34" dur="500" fill="hold"/>
                                        <p:tgtEl>
                                          <p:spTgt spid="77836"/>
                                        </p:tgtEl>
                                        <p:attrNameLst>
                                          <p:attrName>ppt_w</p:attrName>
                                        </p:attrNameLst>
                                      </p:cBhvr>
                                      <p:tavLst>
                                        <p:tav tm="0">
                                          <p:val>
                                            <p:fltVal val="0"/>
                                          </p:val>
                                        </p:tav>
                                        <p:tav tm="100000">
                                          <p:val>
                                            <p:strVal val="#ppt_w"/>
                                          </p:val>
                                        </p:tav>
                                      </p:tavLst>
                                    </p:anim>
                                    <p:anim calcmode="lin" valueType="num">
                                      <p:cBhvr>
                                        <p:cTn id="35" dur="500" fill="hold"/>
                                        <p:tgtEl>
                                          <p:spTgt spid="77836"/>
                                        </p:tgtEl>
                                        <p:attrNameLst>
                                          <p:attrName>ppt_h</p:attrName>
                                        </p:attrNameLst>
                                      </p:cBhvr>
                                      <p:tavLst>
                                        <p:tav tm="0">
                                          <p:val>
                                            <p:fltVal val="0"/>
                                          </p:val>
                                        </p:tav>
                                        <p:tav tm="100000">
                                          <p:val>
                                            <p:strVal val="#ppt_h"/>
                                          </p:val>
                                        </p:tav>
                                      </p:tavLst>
                                    </p:anim>
                                  </p:childTnLst>
                                </p:cTn>
                              </p:par>
                            </p:childTnLst>
                          </p:cTn>
                        </p:par>
                        <p:par>
                          <p:cTn id="36" fill="hold">
                            <p:stCondLst>
                              <p:cond delay="2000"/>
                            </p:stCondLst>
                            <p:childTnLst>
                              <p:par>
                                <p:cTn id="37" presetID="23" presetClass="entr" presetSubtype="16" fill="hold" grpId="0" nodeType="afterEffect">
                                  <p:stCondLst>
                                    <p:cond delay="0"/>
                                  </p:stCondLst>
                                  <p:childTnLst>
                                    <p:set>
                                      <p:cBhvr>
                                        <p:cTn id="38" dur="1" fill="hold">
                                          <p:stCondLst>
                                            <p:cond delay="0"/>
                                          </p:stCondLst>
                                        </p:cTn>
                                        <p:tgtEl>
                                          <p:spTgt spid="77837"/>
                                        </p:tgtEl>
                                        <p:attrNameLst>
                                          <p:attrName>style.visibility</p:attrName>
                                        </p:attrNameLst>
                                      </p:cBhvr>
                                      <p:to>
                                        <p:strVal val="visible"/>
                                      </p:to>
                                    </p:set>
                                    <p:anim calcmode="lin" valueType="num">
                                      <p:cBhvr>
                                        <p:cTn id="39" dur="500" fill="hold"/>
                                        <p:tgtEl>
                                          <p:spTgt spid="77837"/>
                                        </p:tgtEl>
                                        <p:attrNameLst>
                                          <p:attrName>ppt_w</p:attrName>
                                        </p:attrNameLst>
                                      </p:cBhvr>
                                      <p:tavLst>
                                        <p:tav tm="0">
                                          <p:val>
                                            <p:fltVal val="0"/>
                                          </p:val>
                                        </p:tav>
                                        <p:tav tm="100000">
                                          <p:val>
                                            <p:strVal val="#ppt_w"/>
                                          </p:val>
                                        </p:tav>
                                      </p:tavLst>
                                    </p:anim>
                                    <p:anim calcmode="lin" valueType="num">
                                      <p:cBhvr>
                                        <p:cTn id="40" dur="500" fill="hold"/>
                                        <p:tgtEl>
                                          <p:spTgt spid="77837"/>
                                        </p:tgtEl>
                                        <p:attrNameLst>
                                          <p:attrName>ppt_h</p:attrName>
                                        </p:attrNameLst>
                                      </p:cBhvr>
                                      <p:tavLst>
                                        <p:tav tm="0">
                                          <p:val>
                                            <p:fltVal val="0"/>
                                          </p:val>
                                        </p:tav>
                                        <p:tav tm="100000">
                                          <p:val>
                                            <p:strVal val="#ppt_h"/>
                                          </p:val>
                                        </p:tav>
                                      </p:tavLst>
                                    </p:anim>
                                  </p:childTnLst>
                                </p:cTn>
                              </p:par>
                            </p:childTnLst>
                          </p:cTn>
                        </p:par>
                        <p:par>
                          <p:cTn id="41" fill="hold">
                            <p:stCondLst>
                              <p:cond delay="2500"/>
                            </p:stCondLst>
                            <p:childTnLst>
                              <p:par>
                                <p:cTn id="42" presetID="23" presetClass="entr" presetSubtype="16" fill="hold" grpId="0" nodeType="afterEffect">
                                  <p:stCondLst>
                                    <p:cond delay="0"/>
                                  </p:stCondLst>
                                  <p:childTnLst>
                                    <p:set>
                                      <p:cBhvr>
                                        <p:cTn id="43" dur="1" fill="hold">
                                          <p:stCondLst>
                                            <p:cond delay="0"/>
                                          </p:stCondLst>
                                        </p:cTn>
                                        <p:tgtEl>
                                          <p:spTgt spid="77838"/>
                                        </p:tgtEl>
                                        <p:attrNameLst>
                                          <p:attrName>style.visibility</p:attrName>
                                        </p:attrNameLst>
                                      </p:cBhvr>
                                      <p:to>
                                        <p:strVal val="visible"/>
                                      </p:to>
                                    </p:set>
                                    <p:anim calcmode="lin" valueType="num">
                                      <p:cBhvr>
                                        <p:cTn id="44" dur="500" fill="hold"/>
                                        <p:tgtEl>
                                          <p:spTgt spid="77838"/>
                                        </p:tgtEl>
                                        <p:attrNameLst>
                                          <p:attrName>ppt_w</p:attrName>
                                        </p:attrNameLst>
                                      </p:cBhvr>
                                      <p:tavLst>
                                        <p:tav tm="0">
                                          <p:val>
                                            <p:fltVal val="0"/>
                                          </p:val>
                                        </p:tav>
                                        <p:tav tm="100000">
                                          <p:val>
                                            <p:strVal val="#ppt_w"/>
                                          </p:val>
                                        </p:tav>
                                      </p:tavLst>
                                    </p:anim>
                                    <p:anim calcmode="lin" valueType="num">
                                      <p:cBhvr>
                                        <p:cTn id="45" dur="500" fill="hold"/>
                                        <p:tgtEl>
                                          <p:spTgt spid="77838"/>
                                        </p:tgtEl>
                                        <p:attrNameLst>
                                          <p:attrName>ppt_h</p:attrName>
                                        </p:attrNameLst>
                                      </p:cBhvr>
                                      <p:tavLst>
                                        <p:tav tm="0">
                                          <p:val>
                                            <p:fltVal val="0"/>
                                          </p:val>
                                        </p:tav>
                                        <p:tav tm="100000">
                                          <p:val>
                                            <p:strVal val="#ppt_h"/>
                                          </p:val>
                                        </p:tav>
                                      </p:tavLst>
                                    </p:anim>
                                  </p:childTnLst>
                                </p:cTn>
                              </p:par>
                            </p:childTnLst>
                          </p:cTn>
                        </p:par>
                        <p:par>
                          <p:cTn id="46" fill="hold">
                            <p:stCondLst>
                              <p:cond delay="3000"/>
                            </p:stCondLst>
                            <p:childTnLst>
                              <p:par>
                                <p:cTn id="47" presetID="23" presetClass="entr" presetSubtype="16" fill="hold" grpId="0" nodeType="afterEffect">
                                  <p:stCondLst>
                                    <p:cond delay="0"/>
                                  </p:stCondLst>
                                  <p:childTnLst>
                                    <p:set>
                                      <p:cBhvr>
                                        <p:cTn id="48" dur="1" fill="hold">
                                          <p:stCondLst>
                                            <p:cond delay="0"/>
                                          </p:stCondLst>
                                        </p:cTn>
                                        <p:tgtEl>
                                          <p:spTgt spid="77828"/>
                                        </p:tgtEl>
                                        <p:attrNameLst>
                                          <p:attrName>style.visibility</p:attrName>
                                        </p:attrNameLst>
                                      </p:cBhvr>
                                      <p:to>
                                        <p:strVal val="visible"/>
                                      </p:to>
                                    </p:set>
                                    <p:anim calcmode="lin" valueType="num">
                                      <p:cBhvr>
                                        <p:cTn id="49" dur="500" fill="hold"/>
                                        <p:tgtEl>
                                          <p:spTgt spid="77828"/>
                                        </p:tgtEl>
                                        <p:attrNameLst>
                                          <p:attrName>ppt_w</p:attrName>
                                        </p:attrNameLst>
                                      </p:cBhvr>
                                      <p:tavLst>
                                        <p:tav tm="0">
                                          <p:val>
                                            <p:fltVal val="0"/>
                                          </p:val>
                                        </p:tav>
                                        <p:tav tm="100000">
                                          <p:val>
                                            <p:strVal val="#ppt_w"/>
                                          </p:val>
                                        </p:tav>
                                      </p:tavLst>
                                    </p:anim>
                                    <p:anim calcmode="lin" valueType="num">
                                      <p:cBhvr>
                                        <p:cTn id="50" dur="500" fill="hold"/>
                                        <p:tgtEl>
                                          <p:spTgt spid="77828"/>
                                        </p:tgtEl>
                                        <p:attrNameLst>
                                          <p:attrName>ppt_h</p:attrName>
                                        </p:attrNameLst>
                                      </p:cBhvr>
                                      <p:tavLst>
                                        <p:tav tm="0">
                                          <p:val>
                                            <p:fltVal val="0"/>
                                          </p:val>
                                        </p:tav>
                                        <p:tav tm="100000">
                                          <p:val>
                                            <p:strVal val="#ppt_h"/>
                                          </p:val>
                                        </p:tav>
                                      </p:tavLst>
                                    </p:anim>
                                  </p:childTnLst>
                                </p:cTn>
                              </p:par>
                            </p:childTnLst>
                          </p:cTn>
                        </p:par>
                        <p:par>
                          <p:cTn id="51" fill="hold">
                            <p:stCondLst>
                              <p:cond delay="3500"/>
                            </p:stCondLst>
                            <p:childTnLst>
                              <p:par>
                                <p:cTn id="52" presetID="23" presetClass="entr" presetSubtype="16" fill="hold" grpId="0" nodeType="afterEffect">
                                  <p:stCondLst>
                                    <p:cond delay="0"/>
                                  </p:stCondLst>
                                  <p:childTnLst>
                                    <p:set>
                                      <p:cBhvr>
                                        <p:cTn id="53" dur="1" fill="hold">
                                          <p:stCondLst>
                                            <p:cond delay="0"/>
                                          </p:stCondLst>
                                        </p:cTn>
                                        <p:tgtEl>
                                          <p:spTgt spid="77829"/>
                                        </p:tgtEl>
                                        <p:attrNameLst>
                                          <p:attrName>style.visibility</p:attrName>
                                        </p:attrNameLst>
                                      </p:cBhvr>
                                      <p:to>
                                        <p:strVal val="visible"/>
                                      </p:to>
                                    </p:set>
                                    <p:anim calcmode="lin" valueType="num">
                                      <p:cBhvr>
                                        <p:cTn id="54" dur="500" fill="hold"/>
                                        <p:tgtEl>
                                          <p:spTgt spid="77829"/>
                                        </p:tgtEl>
                                        <p:attrNameLst>
                                          <p:attrName>ppt_w</p:attrName>
                                        </p:attrNameLst>
                                      </p:cBhvr>
                                      <p:tavLst>
                                        <p:tav tm="0">
                                          <p:val>
                                            <p:fltVal val="0"/>
                                          </p:val>
                                        </p:tav>
                                        <p:tav tm="100000">
                                          <p:val>
                                            <p:strVal val="#ppt_w"/>
                                          </p:val>
                                        </p:tav>
                                      </p:tavLst>
                                    </p:anim>
                                    <p:anim calcmode="lin" valueType="num">
                                      <p:cBhvr>
                                        <p:cTn id="55" dur="500" fill="hold"/>
                                        <p:tgtEl>
                                          <p:spTgt spid="77829"/>
                                        </p:tgtEl>
                                        <p:attrNameLst>
                                          <p:attrName>ppt_h</p:attrName>
                                        </p:attrNameLst>
                                      </p:cBhvr>
                                      <p:tavLst>
                                        <p:tav tm="0">
                                          <p:val>
                                            <p:fltVal val="0"/>
                                          </p:val>
                                        </p:tav>
                                        <p:tav tm="100000">
                                          <p:val>
                                            <p:strVal val="#ppt_h"/>
                                          </p:val>
                                        </p:tav>
                                      </p:tavLst>
                                    </p:anim>
                                  </p:childTnLst>
                                </p:cTn>
                              </p:par>
                            </p:childTnLst>
                          </p:cTn>
                        </p:par>
                        <p:par>
                          <p:cTn id="56" fill="hold">
                            <p:stCondLst>
                              <p:cond delay="4000"/>
                            </p:stCondLst>
                            <p:childTnLst>
                              <p:par>
                                <p:cTn id="57" presetID="23" presetClass="entr" presetSubtype="16" fill="hold" grpId="0" nodeType="afterEffect">
                                  <p:stCondLst>
                                    <p:cond delay="0"/>
                                  </p:stCondLst>
                                  <p:childTnLst>
                                    <p:set>
                                      <p:cBhvr>
                                        <p:cTn id="58" dur="1" fill="hold">
                                          <p:stCondLst>
                                            <p:cond delay="0"/>
                                          </p:stCondLst>
                                        </p:cTn>
                                        <p:tgtEl>
                                          <p:spTgt spid="77830"/>
                                        </p:tgtEl>
                                        <p:attrNameLst>
                                          <p:attrName>style.visibility</p:attrName>
                                        </p:attrNameLst>
                                      </p:cBhvr>
                                      <p:to>
                                        <p:strVal val="visible"/>
                                      </p:to>
                                    </p:set>
                                    <p:anim calcmode="lin" valueType="num">
                                      <p:cBhvr>
                                        <p:cTn id="59" dur="500" fill="hold"/>
                                        <p:tgtEl>
                                          <p:spTgt spid="77830"/>
                                        </p:tgtEl>
                                        <p:attrNameLst>
                                          <p:attrName>ppt_w</p:attrName>
                                        </p:attrNameLst>
                                      </p:cBhvr>
                                      <p:tavLst>
                                        <p:tav tm="0">
                                          <p:val>
                                            <p:fltVal val="0"/>
                                          </p:val>
                                        </p:tav>
                                        <p:tav tm="100000">
                                          <p:val>
                                            <p:strVal val="#ppt_w"/>
                                          </p:val>
                                        </p:tav>
                                      </p:tavLst>
                                    </p:anim>
                                    <p:anim calcmode="lin" valueType="num">
                                      <p:cBhvr>
                                        <p:cTn id="60" dur="500" fill="hold"/>
                                        <p:tgtEl>
                                          <p:spTgt spid="77830"/>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7839"/>
                                        </p:tgtEl>
                                        <p:attrNameLst>
                                          <p:attrName>style.visibility</p:attrName>
                                        </p:attrNameLst>
                                      </p:cBhvr>
                                      <p:to>
                                        <p:strVal val="visible"/>
                                      </p:to>
                                    </p:set>
                                    <p:anim calcmode="lin" valueType="num">
                                      <p:cBhvr>
                                        <p:cTn id="65" dur="500" fill="hold"/>
                                        <p:tgtEl>
                                          <p:spTgt spid="77839"/>
                                        </p:tgtEl>
                                        <p:attrNameLst>
                                          <p:attrName>ppt_w</p:attrName>
                                        </p:attrNameLst>
                                      </p:cBhvr>
                                      <p:tavLst>
                                        <p:tav tm="0">
                                          <p:val>
                                            <p:fltVal val="0"/>
                                          </p:val>
                                        </p:tav>
                                        <p:tav tm="100000">
                                          <p:val>
                                            <p:strVal val="#ppt_w"/>
                                          </p:val>
                                        </p:tav>
                                      </p:tavLst>
                                    </p:anim>
                                    <p:anim calcmode="lin" valueType="num">
                                      <p:cBhvr>
                                        <p:cTn id="66" dur="500" fill="hold"/>
                                        <p:tgtEl>
                                          <p:spTgt spid="77839"/>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3" presetClass="entr" presetSubtype="16" fill="hold" grpId="0" nodeType="afterEffect">
                                  <p:stCondLst>
                                    <p:cond delay="0"/>
                                  </p:stCondLst>
                                  <p:childTnLst>
                                    <p:set>
                                      <p:cBhvr>
                                        <p:cTn id="69" dur="1" fill="hold">
                                          <p:stCondLst>
                                            <p:cond delay="0"/>
                                          </p:stCondLst>
                                        </p:cTn>
                                        <p:tgtEl>
                                          <p:spTgt spid="77840"/>
                                        </p:tgtEl>
                                        <p:attrNameLst>
                                          <p:attrName>style.visibility</p:attrName>
                                        </p:attrNameLst>
                                      </p:cBhvr>
                                      <p:to>
                                        <p:strVal val="visible"/>
                                      </p:to>
                                    </p:set>
                                    <p:anim calcmode="lin" valueType="num">
                                      <p:cBhvr>
                                        <p:cTn id="70" dur="500" fill="hold"/>
                                        <p:tgtEl>
                                          <p:spTgt spid="77840"/>
                                        </p:tgtEl>
                                        <p:attrNameLst>
                                          <p:attrName>ppt_w</p:attrName>
                                        </p:attrNameLst>
                                      </p:cBhvr>
                                      <p:tavLst>
                                        <p:tav tm="0">
                                          <p:val>
                                            <p:fltVal val="0"/>
                                          </p:val>
                                        </p:tav>
                                        <p:tav tm="100000">
                                          <p:val>
                                            <p:strVal val="#ppt_w"/>
                                          </p:val>
                                        </p:tav>
                                      </p:tavLst>
                                    </p:anim>
                                    <p:anim calcmode="lin" valueType="num">
                                      <p:cBhvr>
                                        <p:cTn id="71" dur="500" fill="hold"/>
                                        <p:tgtEl>
                                          <p:spTgt spid="77840"/>
                                        </p:tgtEl>
                                        <p:attrNameLst>
                                          <p:attrName>ppt_h</p:attrName>
                                        </p:attrNameLst>
                                      </p:cBhvr>
                                      <p:tavLst>
                                        <p:tav tm="0">
                                          <p:val>
                                            <p:fltVal val="0"/>
                                          </p:val>
                                        </p:tav>
                                        <p:tav tm="100000">
                                          <p:val>
                                            <p:strVal val="#ppt_h"/>
                                          </p:val>
                                        </p:tav>
                                      </p:tavLst>
                                    </p:anim>
                                  </p:childTnLst>
                                </p:cTn>
                              </p:par>
                            </p:childTnLst>
                          </p:cTn>
                        </p:par>
                        <p:par>
                          <p:cTn id="72" fill="hold">
                            <p:stCondLst>
                              <p:cond delay="1000"/>
                            </p:stCondLst>
                            <p:childTnLst>
                              <p:par>
                                <p:cTn id="73" presetID="23" presetClass="entr" presetSubtype="16" fill="hold" grpId="0" nodeType="afterEffect">
                                  <p:stCondLst>
                                    <p:cond delay="0"/>
                                  </p:stCondLst>
                                  <p:childTnLst>
                                    <p:set>
                                      <p:cBhvr>
                                        <p:cTn id="74" dur="1" fill="hold">
                                          <p:stCondLst>
                                            <p:cond delay="0"/>
                                          </p:stCondLst>
                                        </p:cTn>
                                        <p:tgtEl>
                                          <p:spTgt spid="77841"/>
                                        </p:tgtEl>
                                        <p:attrNameLst>
                                          <p:attrName>style.visibility</p:attrName>
                                        </p:attrNameLst>
                                      </p:cBhvr>
                                      <p:to>
                                        <p:strVal val="visible"/>
                                      </p:to>
                                    </p:set>
                                    <p:anim calcmode="lin" valueType="num">
                                      <p:cBhvr>
                                        <p:cTn id="75" dur="500" fill="hold"/>
                                        <p:tgtEl>
                                          <p:spTgt spid="77841"/>
                                        </p:tgtEl>
                                        <p:attrNameLst>
                                          <p:attrName>ppt_w</p:attrName>
                                        </p:attrNameLst>
                                      </p:cBhvr>
                                      <p:tavLst>
                                        <p:tav tm="0">
                                          <p:val>
                                            <p:fltVal val="0"/>
                                          </p:val>
                                        </p:tav>
                                        <p:tav tm="100000">
                                          <p:val>
                                            <p:strVal val="#ppt_w"/>
                                          </p:val>
                                        </p:tav>
                                      </p:tavLst>
                                    </p:anim>
                                    <p:anim calcmode="lin" valueType="num">
                                      <p:cBhvr>
                                        <p:cTn id="76" dur="500" fill="hold"/>
                                        <p:tgtEl>
                                          <p:spTgt spid="77841"/>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77831"/>
                                        </p:tgtEl>
                                        <p:attrNameLst>
                                          <p:attrName>style.visibility</p:attrName>
                                        </p:attrNameLst>
                                      </p:cBhvr>
                                      <p:to>
                                        <p:strVal val="visible"/>
                                      </p:to>
                                    </p:set>
                                    <p:anim calcmode="lin" valueType="num">
                                      <p:cBhvr>
                                        <p:cTn id="81" dur="500" fill="hold"/>
                                        <p:tgtEl>
                                          <p:spTgt spid="77831"/>
                                        </p:tgtEl>
                                        <p:attrNameLst>
                                          <p:attrName>ppt_w</p:attrName>
                                        </p:attrNameLst>
                                      </p:cBhvr>
                                      <p:tavLst>
                                        <p:tav tm="0">
                                          <p:val>
                                            <p:fltVal val="0"/>
                                          </p:val>
                                        </p:tav>
                                        <p:tav tm="100000">
                                          <p:val>
                                            <p:strVal val="#ppt_w"/>
                                          </p:val>
                                        </p:tav>
                                      </p:tavLst>
                                    </p:anim>
                                    <p:anim calcmode="lin" valueType="num">
                                      <p:cBhvr>
                                        <p:cTn id="82" dur="500" fill="hold"/>
                                        <p:tgtEl>
                                          <p:spTgt spid="77831"/>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77832"/>
                                        </p:tgtEl>
                                        <p:attrNameLst>
                                          <p:attrName>style.visibility</p:attrName>
                                        </p:attrNameLst>
                                      </p:cBhvr>
                                      <p:to>
                                        <p:strVal val="visible"/>
                                      </p:to>
                                    </p:set>
                                    <p:anim calcmode="lin" valueType="num">
                                      <p:cBhvr>
                                        <p:cTn id="87" dur="500" fill="hold"/>
                                        <p:tgtEl>
                                          <p:spTgt spid="77832"/>
                                        </p:tgtEl>
                                        <p:attrNameLst>
                                          <p:attrName>ppt_w</p:attrName>
                                        </p:attrNameLst>
                                      </p:cBhvr>
                                      <p:tavLst>
                                        <p:tav tm="0">
                                          <p:val>
                                            <p:fltVal val="0"/>
                                          </p:val>
                                        </p:tav>
                                        <p:tav tm="100000">
                                          <p:val>
                                            <p:strVal val="#ppt_w"/>
                                          </p:val>
                                        </p:tav>
                                      </p:tavLst>
                                    </p:anim>
                                    <p:anim calcmode="lin" valueType="num">
                                      <p:cBhvr>
                                        <p:cTn id="88" dur="500" fill="hold"/>
                                        <p:tgtEl>
                                          <p:spTgt spid="77832"/>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77842"/>
                                        </p:tgtEl>
                                        <p:attrNameLst>
                                          <p:attrName>style.visibility</p:attrName>
                                        </p:attrNameLst>
                                      </p:cBhvr>
                                      <p:to>
                                        <p:strVal val="visible"/>
                                      </p:to>
                                    </p:set>
                                    <p:anim calcmode="lin" valueType="num">
                                      <p:cBhvr>
                                        <p:cTn id="93" dur="500" fill="hold"/>
                                        <p:tgtEl>
                                          <p:spTgt spid="77842"/>
                                        </p:tgtEl>
                                        <p:attrNameLst>
                                          <p:attrName>ppt_w</p:attrName>
                                        </p:attrNameLst>
                                      </p:cBhvr>
                                      <p:tavLst>
                                        <p:tav tm="0">
                                          <p:val>
                                            <p:fltVal val="0"/>
                                          </p:val>
                                        </p:tav>
                                        <p:tav tm="100000">
                                          <p:val>
                                            <p:strVal val="#ppt_w"/>
                                          </p:val>
                                        </p:tav>
                                      </p:tavLst>
                                    </p:anim>
                                    <p:anim calcmode="lin" valueType="num">
                                      <p:cBhvr>
                                        <p:cTn id="94" dur="500" fill="hold"/>
                                        <p:tgtEl>
                                          <p:spTgt spid="77842"/>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grpId="0" nodeType="clickEffect">
                                  <p:stCondLst>
                                    <p:cond delay="0"/>
                                  </p:stCondLst>
                                  <p:childTnLst>
                                    <p:set>
                                      <p:cBhvr>
                                        <p:cTn id="98" dur="1" fill="hold">
                                          <p:stCondLst>
                                            <p:cond delay="0"/>
                                          </p:stCondLst>
                                        </p:cTn>
                                        <p:tgtEl>
                                          <p:spTgt spid="77843"/>
                                        </p:tgtEl>
                                        <p:attrNameLst>
                                          <p:attrName>style.visibility</p:attrName>
                                        </p:attrNameLst>
                                      </p:cBhvr>
                                      <p:to>
                                        <p:strVal val="visible"/>
                                      </p:to>
                                    </p:set>
                                    <p:anim calcmode="lin" valueType="num">
                                      <p:cBhvr>
                                        <p:cTn id="99" dur="500" fill="hold"/>
                                        <p:tgtEl>
                                          <p:spTgt spid="77843"/>
                                        </p:tgtEl>
                                        <p:attrNameLst>
                                          <p:attrName>ppt_w</p:attrName>
                                        </p:attrNameLst>
                                      </p:cBhvr>
                                      <p:tavLst>
                                        <p:tav tm="0">
                                          <p:val>
                                            <p:fltVal val="0"/>
                                          </p:val>
                                        </p:tav>
                                        <p:tav tm="100000">
                                          <p:val>
                                            <p:strVal val="#ppt_w"/>
                                          </p:val>
                                        </p:tav>
                                      </p:tavLst>
                                    </p:anim>
                                    <p:anim calcmode="lin" valueType="num">
                                      <p:cBhvr>
                                        <p:cTn id="100" dur="500" fill="hold"/>
                                        <p:tgtEl>
                                          <p:spTgt spid="77843"/>
                                        </p:tgtEl>
                                        <p:attrNameLst>
                                          <p:attrName>ppt_h</p:attrName>
                                        </p:attrNameLst>
                                      </p:cBhvr>
                                      <p:tavLst>
                                        <p:tav tm="0">
                                          <p:val>
                                            <p:fltVal val="0"/>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77833"/>
                                        </p:tgtEl>
                                        <p:attrNameLst>
                                          <p:attrName>style.visibility</p:attrName>
                                        </p:attrNameLst>
                                      </p:cBhvr>
                                      <p:to>
                                        <p:strVal val="visible"/>
                                      </p:to>
                                    </p:set>
                                    <p:anim calcmode="lin" valueType="num">
                                      <p:cBhvr>
                                        <p:cTn id="105" dur="500" fill="hold"/>
                                        <p:tgtEl>
                                          <p:spTgt spid="77833"/>
                                        </p:tgtEl>
                                        <p:attrNameLst>
                                          <p:attrName>ppt_w</p:attrName>
                                        </p:attrNameLst>
                                      </p:cBhvr>
                                      <p:tavLst>
                                        <p:tav tm="0">
                                          <p:val>
                                            <p:fltVal val="0"/>
                                          </p:val>
                                        </p:tav>
                                        <p:tav tm="100000">
                                          <p:val>
                                            <p:strVal val="#ppt_w"/>
                                          </p:val>
                                        </p:tav>
                                      </p:tavLst>
                                    </p:anim>
                                    <p:anim calcmode="lin" valueType="num">
                                      <p:cBhvr>
                                        <p:cTn id="106" dur="500" fill="hold"/>
                                        <p:tgtEl>
                                          <p:spTgt spid="778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p:bldP spid="77827" grpId="0" animBg="1"/>
      <p:bldP spid="77828" grpId="0" animBg="1"/>
      <p:bldP spid="77829" grpId="0" animBg="1"/>
      <p:bldP spid="77830" grpId="0" animBg="1"/>
      <p:bldP spid="77831" grpId="0" animBg="1"/>
      <p:bldP spid="77832" grpId="0" animBg="1"/>
      <p:bldP spid="77833" grpId="0" animBg="1"/>
      <p:bldP spid="77834" grpId="0" animBg="1"/>
      <p:bldP spid="77835" grpId="0" animBg="1"/>
      <p:bldP spid="77836" grpId="0" animBg="1"/>
      <p:bldP spid="77837" grpId="0" animBg="1"/>
      <p:bldP spid="77838" grpId="0" animBg="1"/>
      <p:bldP spid="77839" grpId="0" animBg="1"/>
      <p:bldP spid="77840" grpId="0" animBg="1"/>
      <p:bldP spid="77841" grpId="0" animBg="1"/>
      <p:bldP spid="77842" grpId="0" animBg="1"/>
      <p:bldP spid="77843" grpId="0" animBg="1"/>
      <p:bldP spid="778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447800" y="3429000"/>
            <a:ext cx="762000" cy="457200"/>
          </a:xfrm>
          <a:prstGeom prst="rect">
            <a:avLst/>
          </a:prstGeom>
          <a:noFill/>
          <a:ln w="9525">
            <a:noFill/>
            <a:miter lim="800000"/>
          </a:ln>
        </p:spPr>
        <p:txBody>
          <a:bodyPr>
            <a:spAutoFit/>
          </a:bodyPr>
          <a:lstStyle/>
          <a:p>
            <a:pPr>
              <a:spcBef>
                <a:spcPct val="50000"/>
              </a:spcBef>
            </a:pPr>
            <a:r>
              <a:rPr lang="en-US" sz="2400" b="1">
                <a:solidFill>
                  <a:srgbClr val="0000CC"/>
                </a:solidFill>
              </a:rPr>
              <a:t>Bắc</a:t>
            </a:r>
          </a:p>
        </p:txBody>
      </p:sp>
      <p:sp>
        <p:nvSpPr>
          <p:cNvPr id="13315" name="Text Box 3"/>
          <p:cNvSpPr txBox="1">
            <a:spLocks noChangeArrowheads="1"/>
          </p:cNvSpPr>
          <p:nvPr/>
        </p:nvSpPr>
        <p:spPr bwMode="auto">
          <a:xfrm>
            <a:off x="0" y="5410200"/>
            <a:ext cx="914400" cy="830263"/>
          </a:xfrm>
          <a:prstGeom prst="rect">
            <a:avLst/>
          </a:prstGeom>
          <a:noFill/>
          <a:ln w="9525">
            <a:noFill/>
            <a:miter lim="800000"/>
          </a:ln>
        </p:spPr>
        <p:txBody>
          <a:bodyPr>
            <a:spAutoFit/>
          </a:bodyPr>
          <a:lstStyle/>
          <a:p>
            <a:pPr>
              <a:spcBef>
                <a:spcPct val="50000"/>
              </a:spcBef>
            </a:pPr>
            <a:r>
              <a:rPr lang="en-US" sz="2400" b="1">
                <a:solidFill>
                  <a:srgbClr val="FF0000"/>
                </a:solidFill>
              </a:rPr>
              <a:t>Tây Nam</a:t>
            </a:r>
            <a:r>
              <a:rPr lang="en-US" sz="2400">
                <a:solidFill>
                  <a:srgbClr val="FF0000"/>
                </a:solidFill>
              </a:rPr>
              <a:t> </a:t>
            </a:r>
          </a:p>
        </p:txBody>
      </p:sp>
      <p:sp>
        <p:nvSpPr>
          <p:cNvPr id="13316" name="Text Box 4"/>
          <p:cNvSpPr txBox="1">
            <a:spLocks noChangeArrowheads="1"/>
          </p:cNvSpPr>
          <p:nvPr/>
        </p:nvSpPr>
        <p:spPr bwMode="auto">
          <a:xfrm>
            <a:off x="2743200" y="5410200"/>
            <a:ext cx="990600" cy="830263"/>
          </a:xfrm>
          <a:prstGeom prst="rect">
            <a:avLst/>
          </a:prstGeom>
          <a:noFill/>
          <a:ln w="9525">
            <a:noFill/>
            <a:miter lim="800000"/>
          </a:ln>
        </p:spPr>
        <p:txBody>
          <a:bodyPr>
            <a:spAutoFit/>
          </a:bodyPr>
          <a:lstStyle/>
          <a:p>
            <a:pPr>
              <a:spcBef>
                <a:spcPct val="50000"/>
              </a:spcBef>
            </a:pPr>
            <a:r>
              <a:rPr lang="en-US" sz="2400" b="1">
                <a:solidFill>
                  <a:srgbClr val="FF0000"/>
                </a:solidFill>
              </a:rPr>
              <a:t>Đông Nam</a:t>
            </a:r>
          </a:p>
        </p:txBody>
      </p:sp>
      <p:sp>
        <p:nvSpPr>
          <p:cNvPr id="13317" name="Text Box 5"/>
          <p:cNvSpPr txBox="1">
            <a:spLocks noChangeArrowheads="1"/>
          </p:cNvSpPr>
          <p:nvPr/>
        </p:nvSpPr>
        <p:spPr bwMode="auto">
          <a:xfrm>
            <a:off x="2667000" y="3352800"/>
            <a:ext cx="990600" cy="830263"/>
          </a:xfrm>
          <a:prstGeom prst="rect">
            <a:avLst/>
          </a:prstGeom>
          <a:noFill/>
          <a:ln w="9525">
            <a:noFill/>
            <a:miter lim="800000"/>
          </a:ln>
        </p:spPr>
        <p:txBody>
          <a:bodyPr>
            <a:spAutoFit/>
          </a:bodyPr>
          <a:lstStyle/>
          <a:p>
            <a:pPr>
              <a:spcBef>
                <a:spcPct val="50000"/>
              </a:spcBef>
            </a:pPr>
            <a:r>
              <a:rPr lang="en-US" sz="2400" b="1">
                <a:solidFill>
                  <a:srgbClr val="FF0000"/>
                </a:solidFill>
              </a:rPr>
              <a:t>ĐôngBắc</a:t>
            </a:r>
          </a:p>
        </p:txBody>
      </p:sp>
      <p:sp>
        <p:nvSpPr>
          <p:cNvPr id="13318" name="Text Box 6"/>
          <p:cNvSpPr txBox="1">
            <a:spLocks noChangeArrowheads="1"/>
          </p:cNvSpPr>
          <p:nvPr/>
        </p:nvSpPr>
        <p:spPr bwMode="auto">
          <a:xfrm>
            <a:off x="0" y="3352800"/>
            <a:ext cx="762000" cy="830263"/>
          </a:xfrm>
          <a:prstGeom prst="rect">
            <a:avLst/>
          </a:prstGeom>
          <a:noFill/>
          <a:ln w="9525">
            <a:noFill/>
            <a:miter lim="800000"/>
          </a:ln>
        </p:spPr>
        <p:txBody>
          <a:bodyPr>
            <a:spAutoFit/>
          </a:bodyPr>
          <a:lstStyle/>
          <a:p>
            <a:pPr>
              <a:spcBef>
                <a:spcPct val="50000"/>
              </a:spcBef>
            </a:pPr>
            <a:r>
              <a:rPr lang="en-US" sz="2400" b="1">
                <a:solidFill>
                  <a:srgbClr val="FF0000"/>
                </a:solidFill>
              </a:rPr>
              <a:t>Tây</a:t>
            </a:r>
            <a:r>
              <a:rPr lang="en-US" sz="2400">
                <a:solidFill>
                  <a:srgbClr val="FF0000"/>
                </a:solidFill>
              </a:rPr>
              <a:t> </a:t>
            </a:r>
            <a:r>
              <a:rPr lang="en-US" sz="2400" b="1">
                <a:solidFill>
                  <a:srgbClr val="FF0000"/>
                </a:solidFill>
              </a:rPr>
              <a:t>Bắc</a:t>
            </a:r>
          </a:p>
        </p:txBody>
      </p:sp>
      <p:sp>
        <p:nvSpPr>
          <p:cNvPr id="13319" name="Text Box 7"/>
          <p:cNvSpPr txBox="1">
            <a:spLocks noChangeArrowheads="1"/>
          </p:cNvSpPr>
          <p:nvPr/>
        </p:nvSpPr>
        <p:spPr bwMode="auto">
          <a:xfrm>
            <a:off x="2743200" y="4648200"/>
            <a:ext cx="990600" cy="457200"/>
          </a:xfrm>
          <a:prstGeom prst="rect">
            <a:avLst/>
          </a:prstGeom>
          <a:noFill/>
          <a:ln w="9525">
            <a:noFill/>
            <a:miter lim="800000"/>
          </a:ln>
        </p:spPr>
        <p:txBody>
          <a:bodyPr>
            <a:spAutoFit/>
          </a:bodyPr>
          <a:lstStyle/>
          <a:p>
            <a:pPr>
              <a:spcBef>
                <a:spcPct val="50000"/>
              </a:spcBef>
            </a:pPr>
            <a:r>
              <a:rPr lang="en-US" sz="2400" b="1">
                <a:solidFill>
                  <a:srgbClr val="0000CC"/>
                </a:solidFill>
              </a:rPr>
              <a:t>Đông</a:t>
            </a:r>
          </a:p>
        </p:txBody>
      </p:sp>
      <p:sp>
        <p:nvSpPr>
          <p:cNvPr id="13320" name="Text Box 8"/>
          <p:cNvSpPr txBox="1">
            <a:spLocks noChangeArrowheads="1"/>
          </p:cNvSpPr>
          <p:nvPr/>
        </p:nvSpPr>
        <p:spPr bwMode="auto">
          <a:xfrm>
            <a:off x="0" y="4648200"/>
            <a:ext cx="762000" cy="457200"/>
          </a:xfrm>
          <a:prstGeom prst="rect">
            <a:avLst/>
          </a:prstGeom>
          <a:noFill/>
          <a:ln w="9525">
            <a:noFill/>
            <a:miter lim="800000"/>
          </a:ln>
        </p:spPr>
        <p:txBody>
          <a:bodyPr>
            <a:spAutoFit/>
          </a:bodyPr>
          <a:lstStyle/>
          <a:p>
            <a:pPr>
              <a:spcBef>
                <a:spcPct val="50000"/>
              </a:spcBef>
            </a:pPr>
            <a:r>
              <a:rPr lang="en-US" sz="2400" b="1">
                <a:solidFill>
                  <a:srgbClr val="0000CC"/>
                </a:solidFill>
              </a:rPr>
              <a:t>Tây</a:t>
            </a:r>
            <a:endParaRPr lang="en-US" sz="2400">
              <a:solidFill>
                <a:srgbClr val="0000CC"/>
              </a:solidFill>
            </a:endParaRPr>
          </a:p>
        </p:txBody>
      </p:sp>
      <p:sp>
        <p:nvSpPr>
          <p:cNvPr id="13321" name="Text Box 9"/>
          <p:cNvSpPr txBox="1">
            <a:spLocks noChangeArrowheads="1"/>
          </p:cNvSpPr>
          <p:nvPr/>
        </p:nvSpPr>
        <p:spPr bwMode="auto">
          <a:xfrm>
            <a:off x="1447800" y="5791200"/>
            <a:ext cx="914400" cy="457200"/>
          </a:xfrm>
          <a:prstGeom prst="rect">
            <a:avLst/>
          </a:prstGeom>
          <a:noFill/>
          <a:ln w="9525">
            <a:noFill/>
            <a:miter lim="800000"/>
          </a:ln>
        </p:spPr>
        <p:txBody>
          <a:bodyPr>
            <a:spAutoFit/>
          </a:bodyPr>
          <a:lstStyle/>
          <a:p>
            <a:pPr>
              <a:spcBef>
                <a:spcPct val="50000"/>
              </a:spcBef>
            </a:pPr>
            <a:r>
              <a:rPr lang="en-US" sz="2400" b="1">
                <a:solidFill>
                  <a:srgbClr val="0000CC"/>
                </a:solidFill>
              </a:rPr>
              <a:t>Nam</a:t>
            </a:r>
          </a:p>
        </p:txBody>
      </p:sp>
      <p:sp>
        <p:nvSpPr>
          <p:cNvPr id="13322" name="Line 10"/>
          <p:cNvSpPr>
            <a:spLocks noChangeShapeType="1"/>
          </p:cNvSpPr>
          <p:nvPr/>
        </p:nvSpPr>
        <p:spPr bwMode="auto">
          <a:xfrm>
            <a:off x="1752600" y="3886200"/>
            <a:ext cx="0" cy="457200"/>
          </a:xfrm>
          <a:prstGeom prst="line">
            <a:avLst/>
          </a:prstGeom>
          <a:noFill/>
          <a:ln w="76200">
            <a:solidFill>
              <a:srgbClr val="0000CC"/>
            </a:solidFill>
            <a:round/>
            <a:tailEnd type="triangle" w="med" len="med"/>
          </a:ln>
        </p:spPr>
        <p:txBody>
          <a:bodyPr/>
          <a:lstStyle/>
          <a:p>
            <a:endParaRPr lang="en-US"/>
          </a:p>
        </p:txBody>
      </p:sp>
      <p:sp>
        <p:nvSpPr>
          <p:cNvPr id="13323" name="Line 11"/>
          <p:cNvSpPr>
            <a:spLocks noChangeShapeType="1"/>
          </p:cNvSpPr>
          <p:nvPr/>
        </p:nvSpPr>
        <p:spPr bwMode="auto">
          <a:xfrm flipH="1">
            <a:off x="2209800" y="4876800"/>
            <a:ext cx="457200" cy="0"/>
          </a:xfrm>
          <a:prstGeom prst="line">
            <a:avLst/>
          </a:prstGeom>
          <a:noFill/>
          <a:ln w="76200">
            <a:solidFill>
              <a:srgbClr val="0000CC"/>
            </a:solidFill>
            <a:round/>
            <a:tailEnd type="triangle" w="med" len="med"/>
          </a:ln>
        </p:spPr>
        <p:txBody>
          <a:bodyPr/>
          <a:lstStyle/>
          <a:p>
            <a:endParaRPr lang="en-US"/>
          </a:p>
        </p:txBody>
      </p:sp>
      <p:sp>
        <p:nvSpPr>
          <p:cNvPr id="13324" name="Line 12"/>
          <p:cNvSpPr>
            <a:spLocks noChangeShapeType="1"/>
          </p:cNvSpPr>
          <p:nvPr/>
        </p:nvSpPr>
        <p:spPr bwMode="auto">
          <a:xfrm>
            <a:off x="762000" y="4876800"/>
            <a:ext cx="533400" cy="0"/>
          </a:xfrm>
          <a:prstGeom prst="line">
            <a:avLst/>
          </a:prstGeom>
          <a:noFill/>
          <a:ln w="76200">
            <a:solidFill>
              <a:srgbClr val="0000CC"/>
            </a:solidFill>
            <a:round/>
            <a:tailEnd type="triangle" w="med" len="med"/>
          </a:ln>
        </p:spPr>
        <p:txBody>
          <a:bodyPr/>
          <a:lstStyle/>
          <a:p>
            <a:endParaRPr lang="en-US"/>
          </a:p>
        </p:txBody>
      </p:sp>
      <p:sp>
        <p:nvSpPr>
          <p:cNvPr id="13325" name="Line 13"/>
          <p:cNvSpPr>
            <a:spLocks noChangeShapeType="1"/>
          </p:cNvSpPr>
          <p:nvPr/>
        </p:nvSpPr>
        <p:spPr bwMode="auto">
          <a:xfrm flipH="1" flipV="1">
            <a:off x="1752600" y="5334000"/>
            <a:ext cx="0" cy="457200"/>
          </a:xfrm>
          <a:prstGeom prst="line">
            <a:avLst/>
          </a:prstGeom>
          <a:noFill/>
          <a:ln w="76200">
            <a:solidFill>
              <a:srgbClr val="0000CC"/>
            </a:solidFill>
            <a:round/>
            <a:tailEnd type="triangle" w="med" len="med"/>
          </a:ln>
        </p:spPr>
        <p:txBody>
          <a:bodyPr/>
          <a:lstStyle/>
          <a:p>
            <a:endParaRPr lang="en-US"/>
          </a:p>
        </p:txBody>
      </p:sp>
      <p:sp>
        <p:nvSpPr>
          <p:cNvPr id="13326" name="Line 14"/>
          <p:cNvSpPr>
            <a:spLocks noChangeShapeType="1"/>
          </p:cNvSpPr>
          <p:nvPr/>
        </p:nvSpPr>
        <p:spPr bwMode="auto">
          <a:xfrm flipH="1" flipV="1">
            <a:off x="2133600" y="5334000"/>
            <a:ext cx="457200" cy="381000"/>
          </a:xfrm>
          <a:prstGeom prst="line">
            <a:avLst/>
          </a:prstGeom>
          <a:noFill/>
          <a:ln w="76200">
            <a:solidFill>
              <a:srgbClr val="FF0000"/>
            </a:solidFill>
            <a:round/>
            <a:tailEnd type="triangle" w="med" len="med"/>
          </a:ln>
        </p:spPr>
        <p:txBody>
          <a:bodyPr/>
          <a:lstStyle/>
          <a:p>
            <a:endParaRPr lang="en-US"/>
          </a:p>
        </p:txBody>
      </p:sp>
      <p:sp>
        <p:nvSpPr>
          <p:cNvPr id="13327" name="Line 15"/>
          <p:cNvSpPr>
            <a:spLocks noChangeShapeType="1"/>
          </p:cNvSpPr>
          <p:nvPr/>
        </p:nvSpPr>
        <p:spPr bwMode="auto">
          <a:xfrm flipV="1">
            <a:off x="914400" y="5410200"/>
            <a:ext cx="533400" cy="381000"/>
          </a:xfrm>
          <a:prstGeom prst="line">
            <a:avLst/>
          </a:prstGeom>
          <a:noFill/>
          <a:ln w="76200">
            <a:solidFill>
              <a:srgbClr val="FF0000"/>
            </a:solidFill>
            <a:round/>
            <a:tailEnd type="triangle" w="med" len="med"/>
          </a:ln>
        </p:spPr>
        <p:txBody>
          <a:bodyPr/>
          <a:lstStyle/>
          <a:p>
            <a:endParaRPr lang="en-US"/>
          </a:p>
        </p:txBody>
      </p:sp>
      <p:sp>
        <p:nvSpPr>
          <p:cNvPr id="13328" name="Line 16"/>
          <p:cNvSpPr>
            <a:spLocks noChangeShapeType="1"/>
          </p:cNvSpPr>
          <p:nvPr/>
        </p:nvSpPr>
        <p:spPr bwMode="auto">
          <a:xfrm flipH="1">
            <a:off x="2286000" y="4114800"/>
            <a:ext cx="381000" cy="304800"/>
          </a:xfrm>
          <a:prstGeom prst="line">
            <a:avLst/>
          </a:prstGeom>
          <a:noFill/>
          <a:ln w="76200">
            <a:solidFill>
              <a:srgbClr val="FF0000"/>
            </a:solidFill>
            <a:round/>
            <a:tailEnd type="triangle" w="med" len="med"/>
          </a:ln>
        </p:spPr>
        <p:txBody>
          <a:bodyPr/>
          <a:lstStyle/>
          <a:p>
            <a:endParaRPr lang="en-US"/>
          </a:p>
        </p:txBody>
      </p:sp>
      <p:sp>
        <p:nvSpPr>
          <p:cNvPr id="13329" name="Line 17"/>
          <p:cNvSpPr>
            <a:spLocks noChangeShapeType="1"/>
          </p:cNvSpPr>
          <p:nvPr/>
        </p:nvSpPr>
        <p:spPr bwMode="auto">
          <a:xfrm>
            <a:off x="838200" y="3962400"/>
            <a:ext cx="381000" cy="381000"/>
          </a:xfrm>
          <a:prstGeom prst="line">
            <a:avLst/>
          </a:prstGeom>
          <a:noFill/>
          <a:ln w="76200">
            <a:solidFill>
              <a:srgbClr val="FF0000"/>
            </a:solidFill>
            <a:round/>
            <a:tailEnd type="triangle" w="med" len="med"/>
          </a:ln>
        </p:spPr>
        <p:txBody>
          <a:bodyPr/>
          <a:lstStyle/>
          <a:p>
            <a:endParaRPr lang="en-US"/>
          </a:p>
        </p:txBody>
      </p:sp>
      <p:sp>
        <p:nvSpPr>
          <p:cNvPr id="1043" name="AutoShape 18">
            <a:hlinkClick r:id="" action="ppaction://hlinkshowjump?jump=firstslide" highlightClick="1"/>
          </p:cNvPr>
          <p:cNvSpPr>
            <a:spLocks noChangeArrowheads="1"/>
          </p:cNvSpPr>
          <p:nvPr/>
        </p:nvSpPr>
        <p:spPr bwMode="auto">
          <a:xfrm>
            <a:off x="1524000" y="4572000"/>
            <a:ext cx="457200" cy="533400"/>
          </a:xfrm>
          <a:prstGeom prst="actionButtonHome">
            <a:avLst/>
          </a:prstGeom>
          <a:gradFill rotWithShape="1">
            <a:gsLst>
              <a:gs pos="0">
                <a:srgbClr val="FF9900"/>
              </a:gs>
              <a:gs pos="50000">
                <a:srgbClr val="99FFCC"/>
              </a:gs>
              <a:gs pos="100000">
                <a:srgbClr val="FF9900"/>
              </a:gs>
            </a:gsLst>
            <a:lin ang="5400000" scaled="1"/>
          </a:gradFill>
          <a:ln w="9525">
            <a:noFill/>
            <a:miter lim="800000"/>
          </a:ln>
        </p:spPr>
        <p:txBody>
          <a:bodyPr wrap="none" anchor="ctr"/>
          <a:lstStyle/>
          <a:p>
            <a:endParaRPr lang="en-US"/>
          </a:p>
        </p:txBody>
      </p:sp>
      <p:sp>
        <p:nvSpPr>
          <p:cNvPr id="13331" name="Rectangle 19"/>
          <p:cNvSpPr>
            <a:spLocks noGrp="1" noChangeArrowheads="1"/>
          </p:cNvSpPr>
          <p:nvPr>
            <p:ph type="title"/>
          </p:nvPr>
        </p:nvSpPr>
        <p:spPr>
          <a:xfrm>
            <a:off x="228600" y="838200"/>
            <a:ext cx="3200400" cy="1143000"/>
          </a:xfrm>
        </p:spPr>
        <p:txBody>
          <a:bodyPr/>
          <a:lstStyle/>
          <a:p>
            <a:pPr eaLnBrk="1" hangingPunct="1">
              <a:buFontTx/>
              <a:buChar char="-"/>
            </a:pPr>
            <a:r>
              <a:rPr lang="en-US" sz="3600" b="1" i="1" smtClean="0"/>
              <a:t>Chỉ trên hình  </a:t>
            </a:r>
            <a:r>
              <a:rPr lang="en-US" sz="3600" b="1" i="1" smtClean="0">
                <a:solidFill>
                  <a:srgbClr val="0000CC"/>
                </a:solidFill>
              </a:rPr>
              <a:t>hướng gió tháng 1</a:t>
            </a:r>
            <a:r>
              <a:rPr lang="en-US" sz="3600" b="1" i="1" smtClean="0"/>
              <a:t> và </a:t>
            </a:r>
            <a:r>
              <a:rPr lang="en-US" sz="3600" b="1" i="1" smtClean="0">
                <a:solidFill>
                  <a:srgbClr val="FF0000"/>
                </a:solidFill>
              </a:rPr>
              <a:t>hướng gió tháng 7.</a:t>
            </a:r>
          </a:p>
        </p:txBody>
      </p:sp>
      <p:graphicFrame>
        <p:nvGraphicFramePr>
          <p:cNvPr id="1026" name="Object 20"/>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1028" name="PhotoImpact" r:id="rId4" imgW="7353300" imgH="9525000" progId="PI3.Image">
                  <p:embed/>
                </p:oleObj>
              </mc:Choice>
              <mc:Fallback>
                <p:oleObj name="PhotoImpact" r:id="rId4" imgW="7353300" imgH="9525000" progId="PI3.Image">
                  <p:embed/>
                  <p:pic>
                    <p:nvPicPr>
                      <p:cNvPr id="0" name="Object 20"/>
                      <p:cNvPicPr>
                        <a:picLocks noChangeAspect="1"/>
                      </p:cNvPicPr>
                      <p:nvPr/>
                    </p:nvPicPr>
                    <p:blipFill>
                      <a:blip r:embed="rId5"/>
                      <a:stretch>
                        <a:fillRect/>
                      </a:stretch>
                    </p:blipFill>
                    <p:spPr>
                      <a:xfrm>
                        <a:off x="38496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pic>
        <p:nvPicPr>
          <p:cNvPr id="13333" name="Picture 21" descr="Luoc do khi hau Viet Nam"/>
          <p:cNvPicPr>
            <a:picLocks noChangeAspect="1" noChangeArrowheads="1"/>
          </p:cNvPicPr>
          <p:nvPr/>
        </p:nvPicPr>
        <p:blipFill>
          <a:blip r:embed="rId6">
            <a:lum contrast="12000"/>
          </a:blip>
          <a:srcRect t="48825" r="62926" b="29288"/>
          <a:stretch>
            <a:fillRect/>
          </a:stretch>
        </p:blipFill>
        <p:spPr bwMode="auto">
          <a:xfrm>
            <a:off x="3886200" y="3352800"/>
            <a:ext cx="1905000" cy="1457325"/>
          </a:xfrm>
          <a:prstGeom prst="rect">
            <a:avLst/>
          </a:prstGeom>
          <a:noFill/>
          <a:ln w="38100">
            <a:solidFill>
              <a:schemeClr val="hlink"/>
            </a:solid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31"/>
                                        </p:tgtEl>
                                        <p:attrNameLst>
                                          <p:attrName>style.visibility</p:attrName>
                                        </p:attrNameLst>
                                      </p:cBhvr>
                                      <p:to>
                                        <p:strVal val="visible"/>
                                      </p:to>
                                    </p:set>
                                    <p:anim calcmode="discrete" valueType="clr">
                                      <p:cBhvr override="childStyle">
                                        <p:cTn id="7" dur="80"/>
                                        <p:tgtEl>
                                          <p:spTgt spid="133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31"/>
                                        </p:tgtEl>
                                        <p:attrNameLst>
                                          <p:attrName>fillcolor</p:attrName>
                                        </p:attrNameLst>
                                      </p:cBhvr>
                                      <p:tavLst>
                                        <p:tav tm="0">
                                          <p:val>
                                            <p:clrVal>
                                              <a:schemeClr val="accent2"/>
                                            </p:clrVal>
                                          </p:val>
                                        </p:tav>
                                        <p:tav tm="50000">
                                          <p:val>
                                            <p:clrVal>
                                              <a:schemeClr val="hlink"/>
                                            </p:clrVal>
                                          </p:val>
                                        </p:tav>
                                      </p:tavLst>
                                    </p:anim>
                                    <p:set>
                                      <p:cBhvr>
                                        <p:cTn id="9" dur="80"/>
                                        <p:tgtEl>
                                          <p:spTgt spid="1333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3333"/>
                                        </p:tgtEl>
                                        <p:attrNameLst>
                                          <p:attrName>style.visibility</p:attrName>
                                        </p:attrNameLst>
                                      </p:cBhvr>
                                      <p:to>
                                        <p:strVal val="visible"/>
                                      </p:to>
                                    </p:set>
                                    <p:anim calcmode="lin" valueType="num">
                                      <p:cBhvr>
                                        <p:cTn id="14" dur="2000" fill="hold"/>
                                        <p:tgtEl>
                                          <p:spTgt spid="13333"/>
                                        </p:tgtEl>
                                        <p:attrNameLst>
                                          <p:attrName>ppt_w</p:attrName>
                                        </p:attrNameLst>
                                      </p:cBhvr>
                                      <p:tavLst>
                                        <p:tav tm="0">
                                          <p:val>
                                            <p:fltVal val="0"/>
                                          </p:val>
                                        </p:tav>
                                        <p:tav tm="100000">
                                          <p:val>
                                            <p:strVal val="#ppt_w"/>
                                          </p:val>
                                        </p:tav>
                                      </p:tavLst>
                                    </p:anim>
                                    <p:anim calcmode="lin" valueType="num">
                                      <p:cBhvr>
                                        <p:cTn id="15" dur="2000" fill="hold"/>
                                        <p:tgtEl>
                                          <p:spTgt spid="13333"/>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13333"/>
                                        </p:tgtEl>
                                      </p:cBhvr>
                                      <p:by x="400000" y="400000"/>
                                    </p:animScale>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3333"/>
                                        </p:tgtEl>
                                      </p:cBhvr>
                                    </p:animEffect>
                                    <p:set>
                                      <p:cBhvr>
                                        <p:cTn id="24" dur="1" fill="hold">
                                          <p:stCondLst>
                                            <p:cond delay="499"/>
                                          </p:stCondLst>
                                        </p:cTn>
                                        <p:tgtEl>
                                          <p:spTgt spid="1333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3314"/>
                                        </p:tgtEl>
                                        <p:attrNameLst>
                                          <p:attrName>style.visibility</p:attrName>
                                        </p:attrNameLst>
                                      </p:cBhvr>
                                      <p:to>
                                        <p:strVal val="visible"/>
                                      </p:to>
                                    </p:set>
                                    <p:animEffect transition="in" filter="strips(downLeft)">
                                      <p:cBhvr>
                                        <p:cTn id="29" dur="3000"/>
                                        <p:tgtEl>
                                          <p:spTgt spid="13314"/>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3322"/>
                                        </p:tgtEl>
                                        <p:attrNameLst>
                                          <p:attrName>style.visibility</p:attrName>
                                        </p:attrNameLst>
                                      </p:cBhvr>
                                      <p:to>
                                        <p:strVal val="visible"/>
                                      </p:to>
                                    </p:set>
                                    <p:animEffect transition="in" filter="strips(downLeft)">
                                      <p:cBhvr>
                                        <p:cTn id="32" dur="3000"/>
                                        <p:tgtEl>
                                          <p:spTgt spid="13322"/>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13325"/>
                                        </p:tgtEl>
                                        <p:attrNameLst>
                                          <p:attrName>style.visibility</p:attrName>
                                        </p:attrNameLst>
                                      </p:cBhvr>
                                      <p:to>
                                        <p:strVal val="visible"/>
                                      </p:to>
                                    </p:set>
                                    <p:animEffect transition="in" filter="strips(upRight)">
                                      <p:cBhvr>
                                        <p:cTn id="37" dur="3000"/>
                                        <p:tgtEl>
                                          <p:spTgt spid="13325"/>
                                        </p:tgtEl>
                                      </p:cBhvr>
                                    </p:animEffect>
                                  </p:childTnLst>
                                </p:cTn>
                              </p:par>
                              <p:par>
                                <p:cTn id="38" presetID="18" presetClass="entr" presetSubtype="3" fill="hold" grpId="0" nodeType="withEffect">
                                  <p:stCondLst>
                                    <p:cond delay="0"/>
                                  </p:stCondLst>
                                  <p:childTnLst>
                                    <p:set>
                                      <p:cBhvr>
                                        <p:cTn id="39" dur="1" fill="hold">
                                          <p:stCondLst>
                                            <p:cond delay="0"/>
                                          </p:stCondLst>
                                        </p:cTn>
                                        <p:tgtEl>
                                          <p:spTgt spid="13321"/>
                                        </p:tgtEl>
                                        <p:attrNameLst>
                                          <p:attrName>style.visibility</p:attrName>
                                        </p:attrNameLst>
                                      </p:cBhvr>
                                      <p:to>
                                        <p:strVal val="visible"/>
                                      </p:to>
                                    </p:set>
                                    <p:animEffect transition="in" filter="strips(upRight)">
                                      <p:cBhvr>
                                        <p:cTn id="40" dur="3000"/>
                                        <p:tgtEl>
                                          <p:spTgt spid="13321"/>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13324"/>
                                        </p:tgtEl>
                                        <p:attrNameLst>
                                          <p:attrName>style.visibility</p:attrName>
                                        </p:attrNameLst>
                                      </p:cBhvr>
                                      <p:to>
                                        <p:strVal val="visible"/>
                                      </p:to>
                                    </p:set>
                                    <p:animEffect transition="in" filter="strips(downRight)">
                                      <p:cBhvr>
                                        <p:cTn id="45" dur="3000"/>
                                        <p:tgtEl>
                                          <p:spTgt spid="13324"/>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13320"/>
                                        </p:tgtEl>
                                        <p:attrNameLst>
                                          <p:attrName>style.visibility</p:attrName>
                                        </p:attrNameLst>
                                      </p:cBhvr>
                                      <p:to>
                                        <p:strVal val="visible"/>
                                      </p:to>
                                    </p:set>
                                    <p:animEffect transition="in" filter="strips(downRight)">
                                      <p:cBhvr>
                                        <p:cTn id="48" dur="3000"/>
                                        <p:tgtEl>
                                          <p:spTgt spid="13320"/>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3323"/>
                                        </p:tgtEl>
                                        <p:attrNameLst>
                                          <p:attrName>style.visibility</p:attrName>
                                        </p:attrNameLst>
                                      </p:cBhvr>
                                      <p:to>
                                        <p:strVal val="visible"/>
                                      </p:to>
                                    </p:set>
                                    <p:animEffect transition="in" filter="strips(downLeft)">
                                      <p:cBhvr>
                                        <p:cTn id="53" dur="3000"/>
                                        <p:tgtEl>
                                          <p:spTgt spid="13323"/>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13319"/>
                                        </p:tgtEl>
                                        <p:attrNameLst>
                                          <p:attrName>style.visibility</p:attrName>
                                        </p:attrNameLst>
                                      </p:cBhvr>
                                      <p:to>
                                        <p:strVal val="visible"/>
                                      </p:to>
                                    </p:set>
                                    <p:animEffect transition="in" filter="strips(downLeft)">
                                      <p:cBhvr>
                                        <p:cTn id="56" dur="3000"/>
                                        <p:tgtEl>
                                          <p:spTgt spid="13319"/>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grpId="0" nodeType="clickEffect">
                                  <p:stCondLst>
                                    <p:cond delay="0"/>
                                  </p:stCondLst>
                                  <p:childTnLst>
                                    <p:set>
                                      <p:cBhvr>
                                        <p:cTn id="60" dur="1" fill="hold">
                                          <p:stCondLst>
                                            <p:cond delay="0"/>
                                          </p:stCondLst>
                                        </p:cTn>
                                        <p:tgtEl>
                                          <p:spTgt spid="13328"/>
                                        </p:tgtEl>
                                        <p:attrNameLst>
                                          <p:attrName>style.visibility</p:attrName>
                                        </p:attrNameLst>
                                      </p:cBhvr>
                                      <p:to>
                                        <p:strVal val="visible"/>
                                      </p:to>
                                    </p:set>
                                    <p:animEffect transition="in" filter="strips(downLeft)">
                                      <p:cBhvr>
                                        <p:cTn id="61" dur="3000"/>
                                        <p:tgtEl>
                                          <p:spTgt spid="13328"/>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3317"/>
                                        </p:tgtEl>
                                        <p:attrNameLst>
                                          <p:attrName>style.visibility</p:attrName>
                                        </p:attrNameLst>
                                      </p:cBhvr>
                                      <p:to>
                                        <p:strVal val="visible"/>
                                      </p:to>
                                    </p:set>
                                    <p:animEffect transition="in" filter="strips(downLeft)">
                                      <p:cBhvr>
                                        <p:cTn id="64" dur="3000"/>
                                        <p:tgtEl>
                                          <p:spTgt spid="13317"/>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6" fill="hold" grpId="0" nodeType="clickEffect">
                                  <p:stCondLst>
                                    <p:cond delay="0"/>
                                  </p:stCondLst>
                                  <p:childTnLst>
                                    <p:set>
                                      <p:cBhvr>
                                        <p:cTn id="68" dur="1" fill="hold">
                                          <p:stCondLst>
                                            <p:cond delay="0"/>
                                          </p:stCondLst>
                                        </p:cTn>
                                        <p:tgtEl>
                                          <p:spTgt spid="13318"/>
                                        </p:tgtEl>
                                        <p:attrNameLst>
                                          <p:attrName>style.visibility</p:attrName>
                                        </p:attrNameLst>
                                      </p:cBhvr>
                                      <p:to>
                                        <p:strVal val="visible"/>
                                      </p:to>
                                    </p:set>
                                    <p:animEffect transition="in" filter="strips(downRight)">
                                      <p:cBhvr>
                                        <p:cTn id="69" dur="3000"/>
                                        <p:tgtEl>
                                          <p:spTgt spid="13318"/>
                                        </p:tgtEl>
                                      </p:cBhvr>
                                    </p:animEffect>
                                  </p:childTnLst>
                                </p:cTn>
                              </p:par>
                              <p:par>
                                <p:cTn id="70" presetID="18" presetClass="entr" presetSubtype="6" fill="hold" grpId="0" nodeType="withEffect">
                                  <p:stCondLst>
                                    <p:cond delay="0"/>
                                  </p:stCondLst>
                                  <p:childTnLst>
                                    <p:set>
                                      <p:cBhvr>
                                        <p:cTn id="71" dur="1" fill="hold">
                                          <p:stCondLst>
                                            <p:cond delay="0"/>
                                          </p:stCondLst>
                                        </p:cTn>
                                        <p:tgtEl>
                                          <p:spTgt spid="13329"/>
                                        </p:tgtEl>
                                        <p:attrNameLst>
                                          <p:attrName>style.visibility</p:attrName>
                                        </p:attrNameLst>
                                      </p:cBhvr>
                                      <p:to>
                                        <p:strVal val="visible"/>
                                      </p:to>
                                    </p:set>
                                    <p:animEffect transition="in" filter="strips(downRight)">
                                      <p:cBhvr>
                                        <p:cTn id="72" dur="3000"/>
                                        <p:tgtEl>
                                          <p:spTgt spid="13329"/>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13327"/>
                                        </p:tgtEl>
                                        <p:attrNameLst>
                                          <p:attrName>style.visibility</p:attrName>
                                        </p:attrNameLst>
                                      </p:cBhvr>
                                      <p:to>
                                        <p:strVal val="visible"/>
                                      </p:to>
                                    </p:set>
                                    <p:animEffect transition="in" filter="strips(downRight)">
                                      <p:cBhvr>
                                        <p:cTn id="77" dur="3000"/>
                                        <p:tgtEl>
                                          <p:spTgt spid="13327"/>
                                        </p:tgtEl>
                                      </p:cBhvr>
                                    </p:animEffect>
                                  </p:childTnLst>
                                </p:cTn>
                              </p:par>
                              <p:par>
                                <p:cTn id="78" presetID="18" presetClass="entr" presetSubtype="12" fill="hold" grpId="0" nodeType="withEffect">
                                  <p:stCondLst>
                                    <p:cond delay="0"/>
                                  </p:stCondLst>
                                  <p:childTnLst>
                                    <p:set>
                                      <p:cBhvr>
                                        <p:cTn id="79" dur="1" fill="hold">
                                          <p:stCondLst>
                                            <p:cond delay="0"/>
                                          </p:stCondLst>
                                        </p:cTn>
                                        <p:tgtEl>
                                          <p:spTgt spid="13315"/>
                                        </p:tgtEl>
                                        <p:attrNameLst>
                                          <p:attrName>style.visibility</p:attrName>
                                        </p:attrNameLst>
                                      </p:cBhvr>
                                      <p:to>
                                        <p:strVal val="visible"/>
                                      </p:to>
                                    </p:set>
                                    <p:animEffect transition="in" filter="strips(downLeft)">
                                      <p:cBhvr>
                                        <p:cTn id="80" dur="500"/>
                                        <p:tgtEl>
                                          <p:spTgt spid="13315"/>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3" fill="hold" grpId="0" nodeType="clickEffect">
                                  <p:stCondLst>
                                    <p:cond delay="0"/>
                                  </p:stCondLst>
                                  <p:childTnLst>
                                    <p:set>
                                      <p:cBhvr>
                                        <p:cTn id="84" dur="1" fill="hold">
                                          <p:stCondLst>
                                            <p:cond delay="0"/>
                                          </p:stCondLst>
                                        </p:cTn>
                                        <p:tgtEl>
                                          <p:spTgt spid="13326"/>
                                        </p:tgtEl>
                                        <p:attrNameLst>
                                          <p:attrName>style.visibility</p:attrName>
                                        </p:attrNameLst>
                                      </p:cBhvr>
                                      <p:to>
                                        <p:strVal val="visible"/>
                                      </p:to>
                                    </p:set>
                                    <p:animEffect transition="in" filter="strips(upRight)">
                                      <p:cBhvr>
                                        <p:cTn id="85" dur="3000"/>
                                        <p:tgtEl>
                                          <p:spTgt spid="13326"/>
                                        </p:tgtEl>
                                      </p:cBhvr>
                                    </p:animEffect>
                                  </p:childTnLst>
                                </p:cTn>
                              </p:par>
                              <p:par>
                                <p:cTn id="86" presetID="18" presetClass="entr" presetSubtype="3" fill="hold" grpId="0" nodeType="withEffect">
                                  <p:stCondLst>
                                    <p:cond delay="0"/>
                                  </p:stCondLst>
                                  <p:childTnLst>
                                    <p:set>
                                      <p:cBhvr>
                                        <p:cTn id="87" dur="1" fill="hold">
                                          <p:stCondLst>
                                            <p:cond delay="0"/>
                                          </p:stCondLst>
                                        </p:cTn>
                                        <p:tgtEl>
                                          <p:spTgt spid="13316"/>
                                        </p:tgtEl>
                                        <p:attrNameLst>
                                          <p:attrName>style.visibility</p:attrName>
                                        </p:attrNameLst>
                                      </p:cBhvr>
                                      <p:to>
                                        <p:strVal val="visible"/>
                                      </p:to>
                                    </p:set>
                                    <p:animEffect transition="in" filter="strips(upRight)">
                                      <p:cBhvr>
                                        <p:cTn id="88" dur="3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P spid="13316" grpId="0"/>
      <p:bldP spid="13317" grpId="0"/>
      <p:bldP spid="13318" grpId="0"/>
      <p:bldP spid="13319" grpId="0"/>
      <p:bldP spid="13320" grpId="0"/>
      <p:bldP spid="13321" grpId="0"/>
      <p:bldP spid="13322" grpId="0" animBg="1"/>
      <p:bldP spid="13323" grpId="0" animBg="1"/>
      <p:bldP spid="13324" grpId="0" animBg="1"/>
      <p:bldP spid="13325" grpId="0" animBg="1"/>
      <p:bldP spid="13326" grpId="0" animBg="1"/>
      <p:bldP spid="13327" grpId="0" animBg="1"/>
      <p:bldP spid="13328" grpId="0" animBg="1"/>
      <p:bldP spid="13329" grpId="0" animBg="1"/>
      <p:bldP spid="133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 y="2819400"/>
            <a:ext cx="2209800" cy="1143000"/>
          </a:xfrm>
        </p:spPr>
        <p:txBody>
          <a:bodyPr/>
          <a:lstStyle/>
          <a:p>
            <a:pPr eaLnBrk="1" hangingPunct="1"/>
            <a:r>
              <a:rPr lang="en-US" i="1" smtClean="0"/>
              <a:t>Hướng gió tháng 1</a:t>
            </a:r>
          </a:p>
        </p:txBody>
      </p:sp>
      <p:graphicFrame>
        <p:nvGraphicFramePr>
          <p:cNvPr id="2050"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2052" name="PhotoImpact" r:id="rId4" imgW="7353300" imgH="9525000" progId="PI3.Image">
                  <p:embed/>
                </p:oleObj>
              </mc:Choice>
              <mc:Fallback>
                <p:oleObj name="PhotoImpact" r:id="rId4" imgW="7353300" imgH="9525000" progId="PI3.Image">
                  <p:embed/>
                  <p:pic>
                    <p:nvPicPr>
                      <p:cNvPr id="0" name="Object 3"/>
                      <p:cNvPicPr>
                        <a:picLocks noChangeAspect="1"/>
                      </p:cNvPicPr>
                      <p:nvPr/>
                    </p:nvPicPr>
                    <p:blipFill>
                      <a:blip r:embed="rId5"/>
                      <a:stretch>
                        <a:fillRect/>
                      </a:stretch>
                    </p:blipFill>
                    <p:spPr>
                      <a:xfrm>
                        <a:off x="38496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pic>
        <p:nvPicPr>
          <p:cNvPr id="15364" name="Picture 4" descr="rut 1"/>
          <p:cNvPicPr>
            <a:picLocks noChangeAspect="1" noChangeArrowheads="1"/>
          </p:cNvPicPr>
          <p:nvPr/>
        </p:nvPicPr>
        <p:blipFill>
          <a:blip r:embed="rId6"/>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15365" name="Picture 5" descr="rut 1"/>
          <p:cNvPicPr>
            <a:picLocks noChangeAspect="1" noChangeArrowheads="1"/>
          </p:cNvPicPr>
          <p:nvPr/>
        </p:nvPicPr>
        <p:blipFill>
          <a:blip r:embed="rId6"/>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15366" name="Picture 6" descr="rut 1"/>
          <p:cNvPicPr>
            <a:picLocks noChangeAspect="1" noChangeArrowheads="1"/>
          </p:cNvPicPr>
          <p:nvPr/>
        </p:nvPicPr>
        <p:blipFill>
          <a:blip r:embed="rId6"/>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15367" name="Picture 7" descr="rut 1"/>
          <p:cNvPicPr>
            <a:picLocks noChangeAspect="1" noChangeArrowheads="1"/>
          </p:cNvPicPr>
          <p:nvPr/>
        </p:nvPicPr>
        <p:blipFill>
          <a:blip r:embed="rId6"/>
          <a:srcRect l="14409" t="41559" r="-18311" b="34465"/>
          <a:stretch>
            <a:fillRect/>
          </a:stretch>
        </p:blipFill>
        <p:spPr bwMode="auto">
          <a:xfrm rot="-8133768">
            <a:off x="6781800" y="3276600"/>
            <a:ext cx="725488" cy="762000"/>
          </a:xfrm>
          <a:prstGeom prst="rect">
            <a:avLst/>
          </a:prstGeom>
          <a:noFill/>
          <a:ln w="9525">
            <a:noFill/>
            <a:miter lim="800000"/>
            <a:headEnd/>
            <a:tailEnd/>
          </a:ln>
        </p:spPr>
      </p:pic>
      <p:pic>
        <p:nvPicPr>
          <p:cNvPr id="15368" name="Picture 8" descr="rut 1"/>
          <p:cNvPicPr>
            <a:picLocks noChangeAspect="1" noChangeArrowheads="1"/>
          </p:cNvPicPr>
          <p:nvPr/>
        </p:nvPicPr>
        <p:blipFill>
          <a:blip r:embed="rId6"/>
          <a:srcRect l="14409" t="41559" r="-18311" b="34465"/>
          <a:stretch>
            <a:fillRect/>
          </a:stretch>
        </p:blipFill>
        <p:spPr bwMode="auto">
          <a:xfrm rot="-8133768">
            <a:off x="7010400" y="4267200"/>
            <a:ext cx="725488" cy="7620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2"/>
                                        </p:tgtEl>
                                        <p:attrNameLst>
                                          <p:attrName>style.visibility</p:attrName>
                                        </p:attrNameLst>
                                      </p:cBhvr>
                                      <p:to>
                                        <p:strVal val="visible"/>
                                      </p:to>
                                    </p:set>
                                    <p:anim calcmode="discrete" valueType="clr">
                                      <p:cBhvr override="childStyle">
                                        <p:cTn id="7" dur="80"/>
                                        <p:tgtEl>
                                          <p:spTgt spid="153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2"/>
                                        </p:tgtEl>
                                        <p:attrNameLst>
                                          <p:attrName>fillcolor</p:attrName>
                                        </p:attrNameLst>
                                      </p:cBhvr>
                                      <p:tavLst>
                                        <p:tav tm="0">
                                          <p:val>
                                            <p:clrVal>
                                              <a:schemeClr val="accent2"/>
                                            </p:clrVal>
                                          </p:val>
                                        </p:tav>
                                        <p:tav tm="50000">
                                          <p:val>
                                            <p:clrVal>
                                              <a:schemeClr val="hlink"/>
                                            </p:clrVal>
                                          </p:val>
                                        </p:tav>
                                      </p:tavLst>
                                    </p:anim>
                                    <p:set>
                                      <p:cBhvr>
                                        <p:cTn id="9" dur="80"/>
                                        <p:tgtEl>
                                          <p:spTgt spid="15362"/>
                                        </p:tgtEl>
                                        <p:attrNameLst>
                                          <p:attrName>fill.type</p:attrName>
                                        </p:attrNameLst>
                                      </p:cBhvr>
                                      <p:to>
                                        <p:strVal val="solid"/>
                                      </p:to>
                                    </p:set>
                                  </p:childTnLst>
                                </p:cTn>
                              </p:par>
                              <p:par>
                                <p:cTn id="10" presetID="18" presetClass="entr" presetSubtype="12" fill="hold" nodeType="with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strips(downLeft)">
                                      <p:cBhvr>
                                        <p:cTn id="12" dur="1000"/>
                                        <p:tgtEl>
                                          <p:spTgt spid="15364"/>
                                        </p:tgtEl>
                                      </p:cBhvr>
                                    </p:animEffect>
                                  </p:childTnLst>
                                </p:cTn>
                              </p:par>
                              <p:par>
                                <p:cTn id="13" presetID="18" presetClass="entr" presetSubtype="12" fill="hold" nodeType="with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strips(downLeft)">
                                      <p:cBhvr>
                                        <p:cTn id="15" dur="1000"/>
                                        <p:tgtEl>
                                          <p:spTgt spid="15365"/>
                                        </p:tgtEl>
                                      </p:cBhvr>
                                    </p:animEffect>
                                  </p:childTnLst>
                                </p:cTn>
                              </p:par>
                              <p:par>
                                <p:cTn id="16" presetID="18" presetClass="entr" presetSubtype="12" fill="hold" nodeType="with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strips(downLeft)">
                                      <p:cBhvr>
                                        <p:cTn id="18" dur="1000"/>
                                        <p:tgtEl>
                                          <p:spTgt spid="15366"/>
                                        </p:tgtEl>
                                      </p:cBhvr>
                                    </p:animEffect>
                                  </p:childTnLst>
                                </p:cTn>
                              </p:par>
                              <p:par>
                                <p:cTn id="19" presetID="18" presetClass="entr" presetSubtype="12" fill="hold" nodeType="withEffect">
                                  <p:stCondLst>
                                    <p:cond delay="0"/>
                                  </p:stCondLst>
                                  <p:childTnLst>
                                    <p:set>
                                      <p:cBhvr>
                                        <p:cTn id="20" dur="1" fill="hold">
                                          <p:stCondLst>
                                            <p:cond delay="0"/>
                                          </p:stCondLst>
                                        </p:cTn>
                                        <p:tgtEl>
                                          <p:spTgt spid="15367"/>
                                        </p:tgtEl>
                                        <p:attrNameLst>
                                          <p:attrName>style.visibility</p:attrName>
                                        </p:attrNameLst>
                                      </p:cBhvr>
                                      <p:to>
                                        <p:strVal val="visible"/>
                                      </p:to>
                                    </p:set>
                                    <p:animEffect transition="in" filter="strips(downLeft)">
                                      <p:cBhvr>
                                        <p:cTn id="21" dur="1000"/>
                                        <p:tgtEl>
                                          <p:spTgt spid="15367"/>
                                        </p:tgtEl>
                                      </p:cBhvr>
                                    </p:animEffect>
                                  </p:childTnLst>
                                </p:cTn>
                              </p:par>
                              <p:par>
                                <p:cTn id="22" presetID="18" presetClass="entr" presetSubtype="12" fill="hold" nodeType="withEffect">
                                  <p:stCondLst>
                                    <p:cond delay="0"/>
                                  </p:stCondLst>
                                  <p:childTnLst>
                                    <p:set>
                                      <p:cBhvr>
                                        <p:cTn id="23" dur="1" fill="hold">
                                          <p:stCondLst>
                                            <p:cond delay="0"/>
                                          </p:stCondLst>
                                        </p:cTn>
                                        <p:tgtEl>
                                          <p:spTgt spid="15368"/>
                                        </p:tgtEl>
                                        <p:attrNameLst>
                                          <p:attrName>style.visibility</p:attrName>
                                        </p:attrNameLst>
                                      </p:cBhvr>
                                      <p:to>
                                        <p:strVal val="visible"/>
                                      </p:to>
                                    </p:set>
                                    <p:animEffect transition="in" filter="strips(downLeft)">
                                      <p:cBhvr>
                                        <p:cTn id="24" dur="1000"/>
                                        <p:tgtEl>
                                          <p:spTgt spid="1536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mph" presetSubtype="0" fill="hold" nodeType="clickEffect">
                                  <p:stCondLst>
                                    <p:cond delay="0"/>
                                  </p:stCondLst>
                                  <p:childTnLst>
                                    <p:animClr clrSpc="hsl" dir="cw">
                                      <p:cBhvr override="childStyle">
                                        <p:cTn id="28" dur="500" fill="hold"/>
                                        <p:tgtEl>
                                          <p:spTgt spid="15364"/>
                                        </p:tgtEl>
                                        <p:attrNameLst>
                                          <p:attrName>style.color</p:attrName>
                                        </p:attrNameLst>
                                      </p:cBhvr>
                                      <p:by>
                                        <p:hsl h="-7200000" s="0" l="0"/>
                                      </p:by>
                                    </p:animClr>
                                    <p:animClr clrSpc="hsl" dir="cw">
                                      <p:cBhvr>
                                        <p:cTn id="29" dur="500" fill="hold"/>
                                        <p:tgtEl>
                                          <p:spTgt spid="15364"/>
                                        </p:tgtEl>
                                        <p:attrNameLst>
                                          <p:attrName>fillcolor</p:attrName>
                                        </p:attrNameLst>
                                      </p:cBhvr>
                                      <p:by>
                                        <p:hsl h="-7200000" s="0" l="0"/>
                                      </p:by>
                                    </p:animClr>
                                    <p:animClr clrSpc="hsl" dir="cw">
                                      <p:cBhvr>
                                        <p:cTn id="30" dur="500" fill="hold"/>
                                        <p:tgtEl>
                                          <p:spTgt spid="15364"/>
                                        </p:tgtEl>
                                        <p:attrNameLst>
                                          <p:attrName>stroke.color</p:attrName>
                                        </p:attrNameLst>
                                      </p:cBhvr>
                                      <p:by>
                                        <p:hsl h="-7200000" s="0" l="0"/>
                                      </p:by>
                                    </p:animClr>
                                    <p:set>
                                      <p:cBhvr>
                                        <p:cTn id="31" dur="500" fill="hold"/>
                                        <p:tgtEl>
                                          <p:spTgt spid="153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2819400"/>
            <a:ext cx="2209800" cy="1143000"/>
          </a:xfrm>
        </p:spPr>
        <p:txBody>
          <a:bodyPr/>
          <a:lstStyle/>
          <a:p>
            <a:pPr eaLnBrk="1" hangingPunct="1"/>
            <a:r>
              <a:rPr lang="en-US" i="1" smtClean="0"/>
              <a:t>Hướng gió tháng 7.</a:t>
            </a:r>
          </a:p>
        </p:txBody>
      </p:sp>
      <p:graphicFrame>
        <p:nvGraphicFramePr>
          <p:cNvPr id="3074"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3076" name="PhotoImpact" r:id="rId4" imgW="7353300" imgH="9525000" progId="PI3.Image">
                  <p:embed/>
                </p:oleObj>
              </mc:Choice>
              <mc:Fallback>
                <p:oleObj name="PhotoImpact" r:id="rId4" imgW="7353300" imgH="9525000" progId="PI3.Image">
                  <p:embed/>
                  <p:pic>
                    <p:nvPicPr>
                      <p:cNvPr id="0" name="Object 3"/>
                      <p:cNvPicPr>
                        <a:picLocks noChangeAspect="1"/>
                      </p:cNvPicPr>
                      <p:nvPr/>
                    </p:nvPicPr>
                    <p:blipFill>
                      <a:blip r:embed="rId5"/>
                      <a:stretch>
                        <a:fillRect/>
                      </a:stretch>
                    </p:blipFill>
                    <p:spPr>
                      <a:xfrm>
                        <a:off x="38496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pic>
        <p:nvPicPr>
          <p:cNvPr id="17412" name="Picture 4" descr="muiten_5"/>
          <p:cNvPicPr>
            <a:picLocks noChangeAspect="1" noChangeArrowheads="1"/>
          </p:cNvPicPr>
          <p:nvPr/>
        </p:nvPicPr>
        <p:blipFill>
          <a:blip r:embed="rId6"/>
          <a:srcRect/>
          <a:stretch>
            <a:fillRect/>
          </a:stretch>
        </p:blipFill>
        <p:spPr bwMode="auto">
          <a:xfrm>
            <a:off x="4343400" y="6246813"/>
            <a:ext cx="685800" cy="382587"/>
          </a:xfrm>
          <a:prstGeom prst="rect">
            <a:avLst/>
          </a:prstGeom>
          <a:noFill/>
          <a:ln w="9525">
            <a:noFill/>
            <a:miter lim="800000"/>
            <a:headEnd/>
            <a:tailEnd/>
          </a:ln>
        </p:spPr>
      </p:pic>
      <p:pic>
        <p:nvPicPr>
          <p:cNvPr id="17413" name="Picture 5" descr="muiten_5"/>
          <p:cNvPicPr>
            <a:picLocks noChangeAspect="1" noChangeArrowheads="1"/>
          </p:cNvPicPr>
          <p:nvPr/>
        </p:nvPicPr>
        <p:blipFill>
          <a:blip r:embed="rId6"/>
          <a:srcRect/>
          <a:stretch>
            <a:fillRect/>
          </a:stretch>
        </p:blipFill>
        <p:spPr bwMode="auto">
          <a:xfrm>
            <a:off x="5334000" y="6475413"/>
            <a:ext cx="685800" cy="382587"/>
          </a:xfrm>
          <a:prstGeom prst="rect">
            <a:avLst/>
          </a:prstGeom>
          <a:noFill/>
          <a:ln w="9525">
            <a:noFill/>
            <a:miter lim="800000"/>
            <a:headEnd/>
            <a:tailEnd/>
          </a:ln>
        </p:spPr>
      </p:pic>
      <p:pic>
        <p:nvPicPr>
          <p:cNvPr id="17414" name="Picture 6" descr="muiten_5"/>
          <p:cNvPicPr>
            <a:picLocks noChangeAspect="1" noChangeArrowheads="1"/>
          </p:cNvPicPr>
          <p:nvPr/>
        </p:nvPicPr>
        <p:blipFill>
          <a:blip r:embed="rId6"/>
          <a:srcRect/>
          <a:stretch>
            <a:fillRect/>
          </a:stretch>
        </p:blipFill>
        <p:spPr bwMode="auto">
          <a:xfrm>
            <a:off x="6172200" y="5943600"/>
            <a:ext cx="685800" cy="382588"/>
          </a:xfrm>
          <a:prstGeom prst="rect">
            <a:avLst/>
          </a:prstGeom>
          <a:noFill/>
          <a:ln w="9525">
            <a:noFill/>
            <a:miter lim="800000"/>
            <a:headEnd/>
            <a:tailEnd/>
          </a:ln>
        </p:spPr>
      </p:pic>
      <p:pic>
        <p:nvPicPr>
          <p:cNvPr id="17415" name="Picture 7" descr="muiten_5"/>
          <p:cNvPicPr>
            <a:picLocks noChangeAspect="1" noChangeArrowheads="1"/>
          </p:cNvPicPr>
          <p:nvPr/>
        </p:nvPicPr>
        <p:blipFill>
          <a:blip r:embed="rId6"/>
          <a:srcRect/>
          <a:stretch>
            <a:fillRect/>
          </a:stretch>
        </p:blipFill>
        <p:spPr bwMode="auto">
          <a:xfrm>
            <a:off x="6934200" y="5410200"/>
            <a:ext cx="685800" cy="382588"/>
          </a:xfrm>
          <a:prstGeom prst="rect">
            <a:avLst/>
          </a:prstGeom>
          <a:noFill/>
          <a:ln w="9525">
            <a:noFill/>
            <a:miter lim="800000"/>
            <a:headEnd/>
            <a:tailEnd/>
          </a:ln>
        </p:spPr>
      </p:pic>
      <p:pic>
        <p:nvPicPr>
          <p:cNvPr id="17416" name="Picture 8" descr="muiten_5"/>
          <p:cNvPicPr>
            <a:picLocks noChangeAspect="1" noChangeArrowheads="1"/>
          </p:cNvPicPr>
          <p:nvPr/>
        </p:nvPicPr>
        <p:blipFill>
          <a:blip r:embed="rId6"/>
          <a:srcRect/>
          <a:stretch>
            <a:fillRect/>
          </a:stretch>
        </p:blipFill>
        <p:spPr bwMode="auto">
          <a:xfrm>
            <a:off x="5562600" y="4800600"/>
            <a:ext cx="685800" cy="382588"/>
          </a:xfrm>
          <a:prstGeom prst="rect">
            <a:avLst/>
          </a:prstGeom>
          <a:noFill/>
          <a:ln w="9525">
            <a:noFill/>
            <a:miter lim="800000"/>
            <a:headEnd/>
            <a:tailEnd/>
          </a:ln>
        </p:spPr>
      </p:pic>
      <p:pic>
        <p:nvPicPr>
          <p:cNvPr id="17417" name="Picture 9" descr="muiten_5"/>
          <p:cNvPicPr>
            <a:picLocks noChangeAspect="1" noChangeArrowheads="1"/>
          </p:cNvPicPr>
          <p:nvPr/>
        </p:nvPicPr>
        <p:blipFill>
          <a:blip r:embed="rId6"/>
          <a:srcRect/>
          <a:stretch>
            <a:fillRect/>
          </a:stretch>
        </p:blipFill>
        <p:spPr bwMode="auto">
          <a:xfrm>
            <a:off x="5715000" y="3581400"/>
            <a:ext cx="685800" cy="382588"/>
          </a:xfrm>
          <a:prstGeom prst="rect">
            <a:avLst/>
          </a:prstGeom>
          <a:noFill/>
          <a:ln w="9525">
            <a:noFill/>
            <a:miter lim="800000"/>
            <a:headEnd/>
            <a:tailEnd/>
          </a:ln>
        </p:spPr>
      </p:pic>
      <p:pic>
        <p:nvPicPr>
          <p:cNvPr id="17418" name="Picture 10" descr="muiten_5"/>
          <p:cNvPicPr>
            <a:picLocks noChangeAspect="1" noChangeArrowheads="1"/>
          </p:cNvPicPr>
          <p:nvPr/>
        </p:nvPicPr>
        <p:blipFill>
          <a:blip r:embed="rId6"/>
          <a:srcRect/>
          <a:stretch>
            <a:fillRect/>
          </a:stretch>
        </p:blipFill>
        <p:spPr bwMode="auto">
          <a:xfrm>
            <a:off x="4495800" y="2286000"/>
            <a:ext cx="685800" cy="382588"/>
          </a:xfrm>
          <a:prstGeom prst="rect">
            <a:avLst/>
          </a:prstGeom>
          <a:noFill/>
          <a:ln w="9525">
            <a:noFill/>
            <a:miter lim="800000"/>
            <a:headEnd/>
            <a:tailEnd/>
          </a:ln>
        </p:spPr>
      </p:pic>
      <p:pic>
        <p:nvPicPr>
          <p:cNvPr id="17419" name="Picture 11" descr="muiten_5"/>
          <p:cNvPicPr>
            <a:picLocks noChangeAspect="1" noChangeArrowheads="1"/>
          </p:cNvPicPr>
          <p:nvPr/>
        </p:nvPicPr>
        <p:blipFill>
          <a:blip r:embed="rId6"/>
          <a:srcRect/>
          <a:stretch>
            <a:fillRect/>
          </a:stretch>
        </p:blipFill>
        <p:spPr bwMode="auto">
          <a:xfrm>
            <a:off x="3810000" y="1219200"/>
            <a:ext cx="685800" cy="382588"/>
          </a:xfrm>
          <a:prstGeom prst="rect">
            <a:avLst/>
          </a:prstGeom>
          <a:noFill/>
          <a:ln w="9525">
            <a:noFill/>
            <a:miter lim="800000"/>
            <a:headEnd/>
            <a:tailEnd/>
          </a:ln>
        </p:spPr>
      </p:pic>
      <p:pic>
        <p:nvPicPr>
          <p:cNvPr id="17420" name="Picture 12" descr="muiten_5"/>
          <p:cNvPicPr>
            <a:picLocks noChangeAspect="1" noChangeArrowheads="1"/>
          </p:cNvPicPr>
          <p:nvPr/>
        </p:nvPicPr>
        <p:blipFill>
          <a:blip r:embed="rId7"/>
          <a:srcRect/>
          <a:stretch>
            <a:fillRect/>
          </a:stretch>
        </p:blipFill>
        <p:spPr bwMode="auto">
          <a:xfrm>
            <a:off x="6096000" y="1295400"/>
            <a:ext cx="685800" cy="382588"/>
          </a:xfrm>
          <a:prstGeom prst="rect">
            <a:avLst/>
          </a:prstGeom>
          <a:noFill/>
          <a:ln w="9525">
            <a:noFill/>
            <a:miter lim="800000"/>
            <a:headEnd/>
            <a:tailEnd/>
          </a:ln>
        </p:spPr>
      </p:pic>
      <p:pic>
        <p:nvPicPr>
          <p:cNvPr id="17421" name="Picture 13" descr="muiten_5"/>
          <p:cNvPicPr>
            <a:picLocks noChangeAspect="1" noChangeArrowheads="1"/>
          </p:cNvPicPr>
          <p:nvPr/>
        </p:nvPicPr>
        <p:blipFill>
          <a:blip r:embed="rId6"/>
          <a:srcRect/>
          <a:stretch>
            <a:fillRect/>
          </a:stretch>
        </p:blipFill>
        <p:spPr bwMode="auto">
          <a:xfrm rot="567740" flipH="1">
            <a:off x="5867400" y="17526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strips(upRight)">
                                      <p:cBhvr>
                                        <p:cTn id="7" dur="2000"/>
                                        <p:tgtEl>
                                          <p:spTgt spid="17412"/>
                                        </p:tgtEl>
                                      </p:cBhvr>
                                    </p:animEffect>
                                  </p:childTnLst>
                                </p:cTn>
                              </p:par>
                              <p:par>
                                <p:cTn id="8" presetID="18" presetClass="entr" presetSubtype="3" fill="hold"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strips(upRight)">
                                      <p:cBhvr>
                                        <p:cTn id="10" dur="2000"/>
                                        <p:tgtEl>
                                          <p:spTgt spid="17413"/>
                                        </p:tgtEl>
                                      </p:cBhvr>
                                    </p:animEffect>
                                  </p:childTnLst>
                                </p:cTn>
                              </p:par>
                              <p:par>
                                <p:cTn id="11" presetID="18" presetClass="entr" presetSubtype="3" fill="hold" nodeType="withEffect">
                                  <p:stCondLst>
                                    <p:cond delay="0"/>
                                  </p:stCondLst>
                                  <p:childTnLst>
                                    <p:set>
                                      <p:cBhvr>
                                        <p:cTn id="12" dur="1" fill="hold">
                                          <p:stCondLst>
                                            <p:cond delay="0"/>
                                          </p:stCondLst>
                                        </p:cTn>
                                        <p:tgtEl>
                                          <p:spTgt spid="17414"/>
                                        </p:tgtEl>
                                        <p:attrNameLst>
                                          <p:attrName>style.visibility</p:attrName>
                                        </p:attrNameLst>
                                      </p:cBhvr>
                                      <p:to>
                                        <p:strVal val="visible"/>
                                      </p:to>
                                    </p:set>
                                    <p:animEffect transition="in" filter="strips(upRight)">
                                      <p:cBhvr>
                                        <p:cTn id="13" dur="2000"/>
                                        <p:tgtEl>
                                          <p:spTgt spid="17414"/>
                                        </p:tgtEl>
                                      </p:cBhvr>
                                    </p:animEffect>
                                  </p:childTnLst>
                                </p:cTn>
                              </p:par>
                              <p:par>
                                <p:cTn id="14" presetID="18" presetClass="entr" presetSubtype="3" fill="hold" nodeType="withEffect">
                                  <p:stCondLst>
                                    <p:cond delay="0"/>
                                  </p:stCondLst>
                                  <p:childTnLst>
                                    <p:set>
                                      <p:cBhvr>
                                        <p:cTn id="15" dur="1" fill="hold">
                                          <p:stCondLst>
                                            <p:cond delay="0"/>
                                          </p:stCondLst>
                                        </p:cTn>
                                        <p:tgtEl>
                                          <p:spTgt spid="17415"/>
                                        </p:tgtEl>
                                        <p:attrNameLst>
                                          <p:attrName>style.visibility</p:attrName>
                                        </p:attrNameLst>
                                      </p:cBhvr>
                                      <p:to>
                                        <p:strVal val="visible"/>
                                      </p:to>
                                    </p:set>
                                    <p:animEffect transition="in" filter="strips(upRight)">
                                      <p:cBhvr>
                                        <p:cTn id="16" dur="2000"/>
                                        <p:tgtEl>
                                          <p:spTgt spid="17415"/>
                                        </p:tgtEl>
                                      </p:cBhvr>
                                    </p:animEffect>
                                  </p:childTnLst>
                                </p:cTn>
                              </p:par>
                              <p:par>
                                <p:cTn id="17" presetID="18" presetClass="entr" presetSubtype="3" fill="hold" nodeType="withEffect">
                                  <p:stCondLst>
                                    <p:cond delay="0"/>
                                  </p:stCondLst>
                                  <p:childTnLst>
                                    <p:set>
                                      <p:cBhvr>
                                        <p:cTn id="18" dur="1" fill="hold">
                                          <p:stCondLst>
                                            <p:cond delay="0"/>
                                          </p:stCondLst>
                                        </p:cTn>
                                        <p:tgtEl>
                                          <p:spTgt spid="17416"/>
                                        </p:tgtEl>
                                        <p:attrNameLst>
                                          <p:attrName>style.visibility</p:attrName>
                                        </p:attrNameLst>
                                      </p:cBhvr>
                                      <p:to>
                                        <p:strVal val="visible"/>
                                      </p:to>
                                    </p:set>
                                    <p:animEffect transition="in" filter="strips(upRight)">
                                      <p:cBhvr>
                                        <p:cTn id="19" dur="2000"/>
                                        <p:tgtEl>
                                          <p:spTgt spid="17416"/>
                                        </p:tgtEl>
                                      </p:cBhvr>
                                    </p:animEffect>
                                  </p:childTnLst>
                                </p:cTn>
                              </p:par>
                              <p:par>
                                <p:cTn id="20" presetID="18" presetClass="entr" presetSubtype="3" fill="hold" nodeType="withEffect">
                                  <p:stCondLst>
                                    <p:cond delay="0"/>
                                  </p:stCondLst>
                                  <p:childTnLst>
                                    <p:set>
                                      <p:cBhvr>
                                        <p:cTn id="21" dur="1" fill="hold">
                                          <p:stCondLst>
                                            <p:cond delay="0"/>
                                          </p:stCondLst>
                                        </p:cTn>
                                        <p:tgtEl>
                                          <p:spTgt spid="17417"/>
                                        </p:tgtEl>
                                        <p:attrNameLst>
                                          <p:attrName>style.visibility</p:attrName>
                                        </p:attrNameLst>
                                      </p:cBhvr>
                                      <p:to>
                                        <p:strVal val="visible"/>
                                      </p:to>
                                    </p:set>
                                    <p:animEffect transition="in" filter="strips(upRight)">
                                      <p:cBhvr>
                                        <p:cTn id="22" dur="2000"/>
                                        <p:tgtEl>
                                          <p:spTgt spid="17417"/>
                                        </p:tgtEl>
                                      </p:cBhvr>
                                    </p:animEffect>
                                  </p:childTnLst>
                                </p:cTn>
                              </p:par>
                              <p:par>
                                <p:cTn id="23" presetID="18" presetClass="entr" presetSubtype="3" fill="hold" nodeType="withEffect">
                                  <p:stCondLst>
                                    <p:cond delay="0"/>
                                  </p:stCondLst>
                                  <p:childTnLst>
                                    <p:set>
                                      <p:cBhvr>
                                        <p:cTn id="24" dur="1" fill="hold">
                                          <p:stCondLst>
                                            <p:cond delay="0"/>
                                          </p:stCondLst>
                                        </p:cTn>
                                        <p:tgtEl>
                                          <p:spTgt spid="17418"/>
                                        </p:tgtEl>
                                        <p:attrNameLst>
                                          <p:attrName>style.visibility</p:attrName>
                                        </p:attrNameLst>
                                      </p:cBhvr>
                                      <p:to>
                                        <p:strVal val="visible"/>
                                      </p:to>
                                    </p:set>
                                    <p:animEffect transition="in" filter="strips(upRight)">
                                      <p:cBhvr>
                                        <p:cTn id="25" dur="2000"/>
                                        <p:tgtEl>
                                          <p:spTgt spid="17418"/>
                                        </p:tgtEl>
                                      </p:cBhvr>
                                    </p:animEffect>
                                  </p:childTnLst>
                                </p:cTn>
                              </p:par>
                              <p:par>
                                <p:cTn id="26" presetID="18" presetClass="entr" presetSubtype="3" fill="hold" nodeType="withEffect">
                                  <p:stCondLst>
                                    <p:cond delay="0"/>
                                  </p:stCondLst>
                                  <p:childTnLst>
                                    <p:set>
                                      <p:cBhvr>
                                        <p:cTn id="27" dur="1" fill="hold">
                                          <p:stCondLst>
                                            <p:cond delay="0"/>
                                          </p:stCondLst>
                                        </p:cTn>
                                        <p:tgtEl>
                                          <p:spTgt spid="17419"/>
                                        </p:tgtEl>
                                        <p:attrNameLst>
                                          <p:attrName>style.visibility</p:attrName>
                                        </p:attrNameLst>
                                      </p:cBhvr>
                                      <p:to>
                                        <p:strVal val="visible"/>
                                      </p:to>
                                    </p:set>
                                    <p:animEffect transition="in" filter="strips(upRight)">
                                      <p:cBhvr>
                                        <p:cTn id="28" dur="2000"/>
                                        <p:tgtEl>
                                          <p:spTgt spid="17419"/>
                                        </p:tgtEl>
                                      </p:cBhvr>
                                    </p:animEffect>
                                  </p:childTnLst>
                                </p:cTn>
                              </p:par>
                              <p:par>
                                <p:cTn id="29" presetID="18" presetClass="entr" presetSubtype="12" fill="hold" nodeType="withEffect">
                                  <p:stCondLst>
                                    <p:cond delay="0"/>
                                  </p:stCondLst>
                                  <p:childTnLst>
                                    <p:set>
                                      <p:cBhvr>
                                        <p:cTn id="30" dur="1" fill="hold">
                                          <p:stCondLst>
                                            <p:cond delay="0"/>
                                          </p:stCondLst>
                                        </p:cTn>
                                        <p:tgtEl>
                                          <p:spTgt spid="17420"/>
                                        </p:tgtEl>
                                        <p:attrNameLst>
                                          <p:attrName>style.visibility</p:attrName>
                                        </p:attrNameLst>
                                      </p:cBhvr>
                                      <p:to>
                                        <p:strVal val="visible"/>
                                      </p:to>
                                    </p:set>
                                    <p:animEffect transition="in" filter="strips(downLeft)">
                                      <p:cBhvr>
                                        <p:cTn id="31" dur="2000"/>
                                        <p:tgtEl>
                                          <p:spTgt spid="17420"/>
                                        </p:tgtEl>
                                      </p:cBhvr>
                                    </p:animEffect>
                                  </p:childTnLst>
                                </p:cTn>
                              </p:par>
                              <p:par>
                                <p:cTn id="32" presetID="18" presetClass="entr" presetSubtype="12" fill="hold" nodeType="withEffect">
                                  <p:stCondLst>
                                    <p:cond delay="0"/>
                                  </p:stCondLst>
                                  <p:childTnLst>
                                    <p:set>
                                      <p:cBhvr>
                                        <p:cTn id="33" dur="1" fill="hold">
                                          <p:stCondLst>
                                            <p:cond delay="0"/>
                                          </p:stCondLst>
                                        </p:cTn>
                                        <p:tgtEl>
                                          <p:spTgt spid="17421"/>
                                        </p:tgtEl>
                                        <p:attrNameLst>
                                          <p:attrName>style.visibility</p:attrName>
                                        </p:attrNameLst>
                                      </p:cBhvr>
                                      <p:to>
                                        <p:strVal val="visible"/>
                                      </p:to>
                                    </p:set>
                                    <p:animEffect transition="in" filter="strips(downLeft)">
                                      <p:cBhvr>
                                        <p:cTn id="34"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295400"/>
            <a:ext cx="3657600" cy="5562600"/>
          </a:xfrm>
        </p:spPr>
        <p:txBody>
          <a:bodyPr/>
          <a:lstStyle/>
          <a:p>
            <a:pPr eaLnBrk="1" hangingPunct="1"/>
            <a:r>
              <a:rPr lang="en-US" sz="2800" b="1" dirty="0" err="1" smtClean="0">
                <a:solidFill>
                  <a:srgbClr val="0000CC"/>
                </a:solidFill>
              </a:rPr>
              <a:t>Khí</a:t>
            </a:r>
            <a:r>
              <a:rPr lang="en-US" sz="2800" b="1" dirty="0" smtClean="0">
                <a:solidFill>
                  <a:srgbClr val="0000CC"/>
                </a:solidFill>
              </a:rPr>
              <a:t> </a:t>
            </a:r>
            <a:r>
              <a:rPr lang="en-US" sz="2800" b="1" dirty="0" err="1" smtClean="0">
                <a:solidFill>
                  <a:srgbClr val="0000CC"/>
                </a:solidFill>
              </a:rPr>
              <a:t>hậu</a:t>
            </a:r>
            <a:r>
              <a:rPr lang="en-US" sz="2800" b="1" dirty="0" smtClean="0">
                <a:solidFill>
                  <a:srgbClr val="0000CC"/>
                </a:solidFill>
              </a:rPr>
              <a:t> </a:t>
            </a:r>
            <a:r>
              <a:rPr lang="en-US" sz="2800" b="1" dirty="0" err="1" smtClean="0">
                <a:solidFill>
                  <a:srgbClr val="0000CC"/>
                </a:solidFill>
              </a:rPr>
              <a:t>nước</a:t>
            </a:r>
            <a:r>
              <a:rPr lang="en-US" sz="2800" b="1" dirty="0" smtClean="0">
                <a:solidFill>
                  <a:srgbClr val="0000CC"/>
                </a:solidFill>
              </a:rPr>
              <a:t> ta </a:t>
            </a:r>
            <a:r>
              <a:rPr lang="en-US" sz="2800" b="1" dirty="0" err="1" smtClean="0">
                <a:solidFill>
                  <a:srgbClr val="0000CC"/>
                </a:solidFill>
              </a:rPr>
              <a:t>nói</a:t>
            </a:r>
            <a:r>
              <a:rPr lang="en-US" sz="2800" b="1" dirty="0" smtClean="0">
                <a:solidFill>
                  <a:srgbClr val="0000CC"/>
                </a:solidFill>
              </a:rPr>
              <a:t> </a:t>
            </a:r>
            <a:r>
              <a:rPr lang="en-US" sz="2800" b="1" dirty="0" err="1" smtClean="0">
                <a:solidFill>
                  <a:srgbClr val="0000CC"/>
                </a:solidFill>
              </a:rPr>
              <a:t>chung</a:t>
            </a:r>
            <a:r>
              <a:rPr lang="en-US" sz="2800" b="1" dirty="0" smtClean="0">
                <a:solidFill>
                  <a:srgbClr val="0000CC"/>
                </a:solidFill>
              </a:rPr>
              <a:t> </a:t>
            </a:r>
            <a:r>
              <a:rPr lang="en-US" sz="2800" b="1" dirty="0" err="1" smtClean="0">
                <a:solidFill>
                  <a:srgbClr val="0000CC"/>
                </a:solidFill>
              </a:rPr>
              <a:t>là</a:t>
            </a:r>
            <a:r>
              <a:rPr lang="en-US" sz="2800" b="1" dirty="0" smtClean="0">
                <a:solidFill>
                  <a:srgbClr val="0000CC"/>
                </a:solidFill>
              </a:rPr>
              <a:t> </a:t>
            </a:r>
            <a:r>
              <a:rPr lang="en-US" sz="2800" b="1" dirty="0" err="1" smtClean="0">
                <a:solidFill>
                  <a:srgbClr val="0000CC"/>
                </a:solidFill>
              </a:rPr>
              <a:t>nóng</a:t>
            </a:r>
            <a:r>
              <a:rPr lang="en-US" sz="2800" b="1" dirty="0" smtClean="0"/>
              <a:t>, </a:t>
            </a:r>
            <a:r>
              <a:rPr lang="en-US" sz="2800" b="1" dirty="0" err="1" smtClean="0"/>
              <a:t>trừ</a:t>
            </a:r>
            <a:r>
              <a:rPr lang="en-US" sz="2800" b="1" dirty="0" smtClean="0"/>
              <a:t> </a:t>
            </a:r>
            <a:r>
              <a:rPr lang="en-US" sz="2800" b="1" dirty="0" err="1" smtClean="0"/>
              <a:t>những</a:t>
            </a:r>
            <a:r>
              <a:rPr lang="en-US" sz="2800" b="1" dirty="0" smtClean="0"/>
              <a:t> </a:t>
            </a:r>
            <a:r>
              <a:rPr lang="en-US" sz="2800" b="1" dirty="0" err="1" smtClean="0"/>
              <a:t>vùng</a:t>
            </a:r>
            <a:r>
              <a:rPr lang="en-US" sz="2800" b="1" dirty="0" smtClean="0"/>
              <a:t> </a:t>
            </a:r>
            <a:r>
              <a:rPr lang="en-US" sz="2800" b="1" dirty="0" err="1" smtClean="0"/>
              <a:t>núi</a:t>
            </a:r>
            <a:r>
              <a:rPr lang="en-US" sz="2800" b="1" dirty="0" smtClean="0"/>
              <a:t> </a:t>
            </a:r>
            <a:r>
              <a:rPr lang="en-US" sz="2800" b="1" dirty="0" err="1" smtClean="0"/>
              <a:t>cao</a:t>
            </a:r>
            <a:r>
              <a:rPr lang="en-US" sz="2800" b="1" dirty="0" smtClean="0"/>
              <a:t> </a:t>
            </a:r>
            <a:r>
              <a:rPr lang="en-US" sz="2800" b="1" dirty="0" err="1" smtClean="0"/>
              <a:t>thường</a:t>
            </a:r>
            <a:r>
              <a:rPr lang="en-US" sz="2800" b="1" dirty="0" smtClean="0"/>
              <a:t> </a:t>
            </a:r>
            <a:r>
              <a:rPr lang="en-US" sz="2800" b="1" dirty="0" err="1" smtClean="0"/>
              <a:t>mát</a:t>
            </a:r>
            <a:r>
              <a:rPr lang="en-US" sz="2800" b="1" dirty="0" smtClean="0"/>
              <a:t> </a:t>
            </a:r>
            <a:r>
              <a:rPr lang="en-US" sz="2800" b="1" dirty="0" err="1" smtClean="0"/>
              <a:t>mẻ</a:t>
            </a:r>
            <a:r>
              <a:rPr lang="en-US" sz="2800" b="1" dirty="0" smtClean="0"/>
              <a:t> </a:t>
            </a:r>
            <a:r>
              <a:rPr lang="en-US" sz="2800" b="1" dirty="0" err="1" smtClean="0"/>
              <a:t>quanh</a:t>
            </a:r>
            <a:r>
              <a:rPr lang="en-US" sz="2800" b="1" dirty="0" smtClean="0"/>
              <a:t> </a:t>
            </a:r>
            <a:r>
              <a:rPr lang="en-US" sz="2800" b="1" dirty="0" err="1" smtClean="0"/>
              <a:t>năm</a:t>
            </a:r>
            <a:r>
              <a:rPr lang="en-US" sz="2800" b="1" dirty="0" smtClean="0"/>
              <a:t>.</a:t>
            </a:r>
            <a:br>
              <a:rPr lang="en-US" sz="2800" b="1" dirty="0" smtClean="0"/>
            </a:br>
            <a:r>
              <a:rPr lang="en-US" sz="2800" b="1" dirty="0" smtClean="0"/>
              <a:t>- </a:t>
            </a:r>
            <a:r>
              <a:rPr lang="en-US" sz="2800" b="1" dirty="0" err="1" smtClean="0">
                <a:solidFill>
                  <a:schemeClr val="accent2"/>
                </a:solidFill>
              </a:rPr>
              <a:t>Gió</a:t>
            </a:r>
            <a:r>
              <a:rPr lang="en-US" sz="2800" b="1" dirty="0" smtClean="0">
                <a:solidFill>
                  <a:schemeClr val="accent2"/>
                </a:solidFill>
              </a:rPr>
              <a:t> </a:t>
            </a:r>
            <a:r>
              <a:rPr lang="en-US" sz="2800" b="1" dirty="0" err="1" smtClean="0">
                <a:solidFill>
                  <a:schemeClr val="accent2"/>
                </a:solidFill>
              </a:rPr>
              <a:t>và</a:t>
            </a:r>
            <a:r>
              <a:rPr lang="en-US" sz="2800" b="1" dirty="0" smtClean="0">
                <a:solidFill>
                  <a:schemeClr val="accent2"/>
                </a:solidFill>
              </a:rPr>
              <a:t> </a:t>
            </a:r>
            <a:r>
              <a:rPr lang="en-US" sz="2800" b="1" dirty="0" err="1" smtClean="0">
                <a:solidFill>
                  <a:schemeClr val="accent2"/>
                </a:solidFill>
              </a:rPr>
              <a:t>mưa</a:t>
            </a:r>
            <a:r>
              <a:rPr lang="en-US" sz="2800" b="1" dirty="0" smtClean="0">
                <a:solidFill>
                  <a:schemeClr val="accent2"/>
                </a:solidFill>
              </a:rPr>
              <a:t> ở </a:t>
            </a:r>
            <a:r>
              <a:rPr lang="en-US" sz="2800" b="1" dirty="0" err="1" smtClean="0">
                <a:solidFill>
                  <a:schemeClr val="accent2"/>
                </a:solidFill>
              </a:rPr>
              <a:t>nước</a:t>
            </a:r>
            <a:r>
              <a:rPr lang="en-US" sz="2800" b="1" dirty="0" smtClean="0">
                <a:solidFill>
                  <a:schemeClr val="accent2"/>
                </a:solidFill>
              </a:rPr>
              <a:t> ta </a:t>
            </a:r>
            <a:r>
              <a:rPr lang="en-US" sz="2800" b="1" dirty="0" err="1" smtClean="0">
                <a:solidFill>
                  <a:schemeClr val="accent2"/>
                </a:solidFill>
              </a:rPr>
              <a:t>thay</a:t>
            </a:r>
            <a:r>
              <a:rPr lang="en-US" sz="2800" b="1" dirty="0" smtClean="0">
                <a:solidFill>
                  <a:schemeClr val="accent2"/>
                </a:solidFill>
              </a:rPr>
              <a:t> </a:t>
            </a:r>
            <a:r>
              <a:rPr lang="en-US" sz="2800" b="1" dirty="0" err="1" smtClean="0">
                <a:solidFill>
                  <a:schemeClr val="accent2"/>
                </a:solidFill>
              </a:rPr>
              <a:t>đổi</a:t>
            </a:r>
            <a:r>
              <a:rPr lang="en-US" sz="2800" b="1" dirty="0" smtClean="0">
                <a:solidFill>
                  <a:schemeClr val="accent2"/>
                </a:solidFill>
              </a:rPr>
              <a:t> </a:t>
            </a:r>
            <a:r>
              <a:rPr lang="en-US" sz="2800" b="1" dirty="0" err="1" smtClean="0">
                <a:solidFill>
                  <a:schemeClr val="accent2"/>
                </a:solidFill>
              </a:rPr>
              <a:t>theo</a:t>
            </a:r>
            <a:r>
              <a:rPr lang="en-US" sz="2800" b="1" dirty="0" smtClean="0">
                <a:solidFill>
                  <a:schemeClr val="accent2"/>
                </a:solidFill>
              </a:rPr>
              <a:t> </a:t>
            </a:r>
            <a:r>
              <a:rPr lang="en-US" sz="2800" b="1" dirty="0" err="1" smtClean="0">
                <a:solidFill>
                  <a:schemeClr val="accent2"/>
                </a:solidFill>
              </a:rPr>
              <a:t>mùa</a:t>
            </a:r>
            <a:r>
              <a:rPr lang="en-US" sz="2800" b="1" dirty="0" smtClean="0">
                <a:solidFill>
                  <a:schemeClr val="accent2"/>
                </a:solidFill>
              </a:rPr>
              <a:t>.</a:t>
            </a:r>
            <a:br>
              <a:rPr lang="en-US" sz="2800" b="1" dirty="0" smtClean="0">
                <a:solidFill>
                  <a:schemeClr val="accent2"/>
                </a:solidFill>
              </a:rPr>
            </a:br>
            <a:r>
              <a:rPr lang="en-US" sz="2800" b="1" dirty="0" smtClean="0"/>
              <a:t>- </a:t>
            </a:r>
            <a:r>
              <a:rPr lang="en-US" sz="2800" b="1" dirty="0" err="1" smtClean="0">
                <a:solidFill>
                  <a:srgbClr val="990033"/>
                </a:solidFill>
              </a:rPr>
              <a:t>Trong</a:t>
            </a:r>
            <a:r>
              <a:rPr lang="en-US" sz="2800" b="1" dirty="0" smtClean="0">
                <a:solidFill>
                  <a:srgbClr val="990033"/>
                </a:solidFill>
              </a:rPr>
              <a:t> </a:t>
            </a:r>
            <a:r>
              <a:rPr lang="en-US" sz="2800" b="1" dirty="0" err="1" smtClean="0">
                <a:solidFill>
                  <a:srgbClr val="990033"/>
                </a:solidFill>
              </a:rPr>
              <a:t>một</a:t>
            </a:r>
            <a:r>
              <a:rPr lang="en-US" sz="2800" b="1" dirty="0" smtClean="0">
                <a:solidFill>
                  <a:srgbClr val="990033"/>
                </a:solidFill>
              </a:rPr>
              <a:t> </a:t>
            </a:r>
            <a:r>
              <a:rPr lang="en-US" sz="2800" b="1" dirty="0" err="1" smtClean="0">
                <a:solidFill>
                  <a:srgbClr val="990033"/>
                </a:solidFill>
              </a:rPr>
              <a:t>năm</a:t>
            </a:r>
            <a:r>
              <a:rPr lang="en-US" sz="2800" b="1" dirty="0" smtClean="0">
                <a:solidFill>
                  <a:srgbClr val="990033"/>
                </a:solidFill>
              </a:rPr>
              <a:t> </a:t>
            </a:r>
            <a:r>
              <a:rPr lang="en-US" sz="2800" b="1" dirty="0" err="1" smtClean="0">
                <a:solidFill>
                  <a:srgbClr val="990033"/>
                </a:solidFill>
              </a:rPr>
              <a:t>có</a:t>
            </a:r>
            <a:r>
              <a:rPr lang="en-US" sz="2800" b="1" dirty="0" smtClean="0">
                <a:solidFill>
                  <a:srgbClr val="990033"/>
                </a:solidFill>
              </a:rPr>
              <a:t> </a:t>
            </a:r>
            <a:r>
              <a:rPr lang="en-US" sz="2800" b="1" dirty="0" err="1" smtClean="0">
                <a:solidFill>
                  <a:srgbClr val="990033"/>
                </a:solidFill>
              </a:rPr>
              <a:t>hai</a:t>
            </a:r>
            <a:r>
              <a:rPr lang="en-US" sz="2800" b="1" dirty="0" smtClean="0">
                <a:solidFill>
                  <a:srgbClr val="990033"/>
                </a:solidFill>
              </a:rPr>
              <a:t> </a:t>
            </a:r>
            <a:r>
              <a:rPr lang="en-US" sz="2800" b="1" dirty="0" err="1" smtClean="0">
                <a:solidFill>
                  <a:srgbClr val="990033"/>
                </a:solidFill>
              </a:rPr>
              <a:t>mùa</a:t>
            </a:r>
            <a:r>
              <a:rPr lang="en-US" sz="2800" b="1" dirty="0" smtClean="0">
                <a:solidFill>
                  <a:srgbClr val="990033"/>
                </a:solidFill>
              </a:rPr>
              <a:t> </a:t>
            </a:r>
            <a:r>
              <a:rPr lang="en-US" sz="2800" b="1" dirty="0" err="1" smtClean="0">
                <a:solidFill>
                  <a:srgbClr val="990033"/>
                </a:solidFill>
              </a:rPr>
              <a:t>gió</a:t>
            </a:r>
            <a:r>
              <a:rPr lang="en-US" sz="2800" b="1" dirty="0" smtClean="0">
                <a:solidFill>
                  <a:srgbClr val="990033"/>
                </a:solidFill>
              </a:rPr>
              <a:t> </a:t>
            </a:r>
            <a:r>
              <a:rPr lang="en-US" sz="2800" b="1" dirty="0" err="1" smtClean="0">
                <a:solidFill>
                  <a:srgbClr val="990033"/>
                </a:solidFill>
              </a:rPr>
              <a:t>chính</a:t>
            </a:r>
            <a:r>
              <a:rPr lang="en-US" sz="2800" b="1" dirty="0" smtClean="0"/>
              <a:t>: </a:t>
            </a:r>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mùa</a:t>
            </a:r>
            <a:r>
              <a:rPr lang="en-US" sz="2800" b="1" dirty="0" smtClean="0">
                <a:solidFill>
                  <a:srgbClr val="FF0000"/>
                </a:solidFill>
              </a:rPr>
              <a:t> </a:t>
            </a:r>
            <a:r>
              <a:rPr lang="en-US" sz="2800" b="1" dirty="0" err="1" smtClean="0">
                <a:solidFill>
                  <a:srgbClr val="FF0000"/>
                </a:solidFill>
              </a:rPr>
              <a:t>có</a:t>
            </a:r>
            <a:r>
              <a:rPr lang="en-US" sz="2800" b="1" dirty="0" smtClean="0">
                <a:solidFill>
                  <a:srgbClr val="FF0000"/>
                </a:solidFill>
              </a:rPr>
              <a:t> </a:t>
            </a:r>
            <a:r>
              <a:rPr lang="en-US" sz="2800" b="1" dirty="0" err="1" smtClean="0">
                <a:solidFill>
                  <a:srgbClr val="FF0000"/>
                </a:solidFill>
              </a:rPr>
              <a:t>gió</a:t>
            </a:r>
            <a:r>
              <a:rPr lang="en-US" sz="2800" b="1" dirty="0" smtClean="0">
                <a:solidFill>
                  <a:srgbClr val="FF0000"/>
                </a:solidFill>
              </a:rPr>
              <a:t> </a:t>
            </a:r>
            <a:r>
              <a:rPr lang="en-US" sz="2800" b="1" dirty="0" err="1" smtClean="0">
                <a:solidFill>
                  <a:srgbClr val="FF0000"/>
                </a:solidFill>
              </a:rPr>
              <a:t>đông</a:t>
            </a:r>
            <a:r>
              <a:rPr lang="en-US" sz="2800" b="1" dirty="0" smtClean="0">
                <a:solidFill>
                  <a:srgbClr val="FF0000"/>
                </a:solidFill>
              </a:rPr>
              <a:t> </a:t>
            </a:r>
            <a:r>
              <a:rPr lang="en-US" sz="2800" b="1" dirty="0" err="1" smtClean="0">
                <a:solidFill>
                  <a:srgbClr val="FF0000"/>
                </a:solidFill>
              </a:rPr>
              <a:t>bắc</a:t>
            </a:r>
            <a:r>
              <a:rPr lang="en-US" sz="2800" b="1" dirty="0" smtClean="0"/>
              <a:t>, </a:t>
            </a:r>
            <a:r>
              <a:rPr lang="en-US" sz="2800" b="1" dirty="0" err="1" smtClean="0"/>
              <a:t>còn</a:t>
            </a:r>
            <a:r>
              <a:rPr lang="en-US" sz="2800" b="1" dirty="0" smtClean="0"/>
              <a:t> </a:t>
            </a:r>
            <a:r>
              <a:rPr lang="en-US" sz="2800" b="1" dirty="0" err="1" smtClean="0">
                <a:solidFill>
                  <a:srgbClr val="0000CC"/>
                </a:solidFill>
              </a:rPr>
              <a:t>mùa</a:t>
            </a:r>
            <a:r>
              <a:rPr lang="en-US" sz="2800" b="1" dirty="0" smtClean="0">
                <a:solidFill>
                  <a:srgbClr val="0000CC"/>
                </a:solidFill>
              </a:rPr>
              <a:t> </a:t>
            </a:r>
            <a:r>
              <a:rPr lang="en-US" sz="2800" b="1" dirty="0" err="1" smtClean="0">
                <a:solidFill>
                  <a:srgbClr val="0000CC"/>
                </a:solidFill>
              </a:rPr>
              <a:t>kia</a:t>
            </a:r>
            <a:r>
              <a:rPr lang="en-US" sz="2800" b="1" dirty="0" smtClean="0">
                <a:solidFill>
                  <a:srgbClr val="0000CC"/>
                </a:solidFill>
              </a:rPr>
              <a:t> </a:t>
            </a:r>
            <a:r>
              <a:rPr lang="en-US" sz="2800" b="1" dirty="0" err="1" smtClean="0">
                <a:solidFill>
                  <a:srgbClr val="0000CC"/>
                </a:solidFill>
              </a:rPr>
              <a:t>là</a:t>
            </a:r>
            <a:r>
              <a:rPr lang="en-US" sz="2800" b="1" dirty="0" smtClean="0">
                <a:solidFill>
                  <a:srgbClr val="0000CC"/>
                </a:solidFill>
              </a:rPr>
              <a:t> </a:t>
            </a:r>
            <a:r>
              <a:rPr lang="en-US" sz="2800" b="1" dirty="0" err="1" smtClean="0">
                <a:solidFill>
                  <a:srgbClr val="0000CC"/>
                </a:solidFill>
              </a:rPr>
              <a:t>gió</a:t>
            </a:r>
            <a:r>
              <a:rPr lang="en-US" sz="2800" b="1" dirty="0" smtClean="0">
                <a:solidFill>
                  <a:srgbClr val="0000CC"/>
                </a:solidFill>
              </a:rPr>
              <a:t> </a:t>
            </a:r>
            <a:r>
              <a:rPr lang="en-US" sz="2800" b="1" dirty="0" err="1" smtClean="0">
                <a:solidFill>
                  <a:srgbClr val="0000CC"/>
                </a:solidFill>
              </a:rPr>
              <a:t>tây</a:t>
            </a:r>
            <a:r>
              <a:rPr lang="en-US" sz="2800" b="1" dirty="0" smtClean="0">
                <a:solidFill>
                  <a:srgbClr val="0000CC"/>
                </a:solidFill>
              </a:rPr>
              <a:t> </a:t>
            </a:r>
            <a:r>
              <a:rPr lang="en-US" sz="2800" b="1" dirty="0" err="1" smtClean="0">
                <a:solidFill>
                  <a:srgbClr val="0000CC"/>
                </a:solidFill>
              </a:rPr>
              <a:t>nam</a:t>
            </a:r>
            <a:r>
              <a:rPr lang="en-US" sz="2800" b="1" dirty="0" smtClean="0">
                <a:solidFill>
                  <a:srgbClr val="0000CC"/>
                </a:solidFill>
              </a:rPr>
              <a:t> </a:t>
            </a:r>
            <a:r>
              <a:rPr lang="en-US" sz="2800" b="1" dirty="0" err="1" smtClean="0">
                <a:solidFill>
                  <a:srgbClr val="0000CC"/>
                </a:solidFill>
              </a:rPr>
              <a:t>hoặc</a:t>
            </a:r>
            <a:r>
              <a:rPr lang="en-US" sz="2800" b="1" dirty="0" smtClean="0">
                <a:solidFill>
                  <a:srgbClr val="0000CC"/>
                </a:solidFill>
              </a:rPr>
              <a:t> </a:t>
            </a:r>
            <a:r>
              <a:rPr lang="en-US" sz="2800" b="1" dirty="0" err="1" smtClean="0">
                <a:solidFill>
                  <a:srgbClr val="0000CC"/>
                </a:solidFill>
              </a:rPr>
              <a:t>đông</a:t>
            </a:r>
            <a:r>
              <a:rPr lang="en-US" sz="2800" b="1" dirty="0" smtClean="0">
                <a:solidFill>
                  <a:srgbClr val="0000CC"/>
                </a:solidFill>
              </a:rPr>
              <a:t> </a:t>
            </a:r>
            <a:r>
              <a:rPr lang="en-US" sz="2800" b="1" dirty="0" err="1" smtClean="0">
                <a:solidFill>
                  <a:srgbClr val="0000CC"/>
                </a:solidFill>
              </a:rPr>
              <a:t>nam</a:t>
            </a:r>
            <a:r>
              <a:rPr lang="en-US" sz="2800" b="1" dirty="0" smtClean="0">
                <a:solidFill>
                  <a:srgbClr val="0000CC"/>
                </a:solidFill>
              </a:rPr>
              <a:t>.</a:t>
            </a:r>
          </a:p>
        </p:txBody>
      </p:sp>
      <p:pic>
        <p:nvPicPr>
          <p:cNvPr id="19459" name="Picture 3" descr="Luoc do khi hau Viet Nam"/>
          <p:cNvPicPr>
            <a:picLocks noChangeAspect="1" noChangeArrowheads="1"/>
          </p:cNvPicPr>
          <p:nvPr/>
        </p:nvPicPr>
        <p:blipFill>
          <a:blip r:embed="rId3">
            <a:lum contrast="12000"/>
          </a:blip>
          <a:srcRect/>
          <a:stretch>
            <a:fillRect/>
          </a:stretch>
        </p:blipFill>
        <p:spPr bwMode="auto">
          <a:xfrm>
            <a:off x="3849688" y="0"/>
            <a:ext cx="5294312" cy="6858000"/>
          </a:xfrm>
          <a:prstGeom prst="rect">
            <a:avLst/>
          </a:prstGeom>
          <a:noFill/>
          <a:ln w="38100">
            <a:solidFill>
              <a:schemeClr val="hlink"/>
            </a:solidFill>
            <a:miter lim="800000"/>
            <a:headEnd/>
            <a:tailEnd/>
          </a:ln>
        </p:spPr>
      </p:pic>
      <p:pic>
        <p:nvPicPr>
          <p:cNvPr id="19460" name="Picture 4" descr="Luoc do khi hau Viet Nam"/>
          <p:cNvPicPr>
            <a:picLocks noGrp="1" noChangeAspect="1" noChangeArrowheads="1"/>
          </p:cNvPicPr>
          <p:nvPr>
            <p:ph type="body" idx="1"/>
          </p:nvPr>
        </p:nvPicPr>
        <p:blipFill>
          <a:blip r:embed="rId3">
            <a:lum contrast="12000"/>
          </a:blip>
          <a:srcRect t="48825" r="62926" b="29288"/>
          <a:stretch>
            <a:fillRect/>
          </a:stretch>
        </p:blipFill>
        <p:spPr>
          <a:xfrm>
            <a:off x="3886200" y="3352800"/>
            <a:ext cx="1905000" cy="1457325"/>
          </a:xfrm>
          <a:noFill/>
          <a:ln w="38100">
            <a:solidFill>
              <a:schemeClr val="hlink"/>
            </a:solidFill>
          </a:ln>
        </p:spPr>
      </p:pic>
      <p:sp>
        <p:nvSpPr>
          <p:cNvPr id="19461" name="Rectangle 5"/>
          <p:cNvSpPr>
            <a:spLocks noChangeArrowheads="1"/>
          </p:cNvSpPr>
          <p:nvPr/>
        </p:nvSpPr>
        <p:spPr bwMode="auto">
          <a:xfrm>
            <a:off x="0" y="-6350"/>
            <a:ext cx="3886200" cy="1200150"/>
          </a:xfrm>
          <a:prstGeom prst="rect">
            <a:avLst/>
          </a:prstGeom>
          <a:solidFill>
            <a:srgbClr val="CCFF99"/>
          </a:solidFill>
          <a:ln w="9525">
            <a:noFill/>
            <a:miter lim="800000"/>
          </a:ln>
          <a:effectLst/>
        </p:spPr>
        <p:txBody>
          <a:bodyPr anchor="ctr">
            <a:spAutoFit/>
          </a:bodyPr>
          <a:lstStyle/>
          <a:p>
            <a:pPr algn="ctr">
              <a:defRPr/>
            </a:pPr>
            <a:r>
              <a:rPr lang="en-US" sz="2400" b="1">
                <a:solidFill>
                  <a:srgbClr val="0000CC"/>
                </a:solidFill>
                <a:effectLst>
                  <a:outerShdw blurRad="38100" dist="38100" dir="2700000" algn="tl">
                    <a:srgbClr val="000000"/>
                  </a:outerShdw>
                </a:effectLst>
                <a:latin typeface="Arial" panose="020B0604020202020204"/>
              </a:rPr>
              <a:t> Trình bày </a:t>
            </a:r>
            <a:r>
              <a:rPr lang="vi-VN" sz="2400" b="1">
                <a:solidFill>
                  <a:srgbClr val="0000CC"/>
                </a:solidFill>
                <a:effectLst>
                  <a:outerShdw blurRad="38100" dist="38100" dir="2700000" algn="tl">
                    <a:srgbClr val="000000"/>
                  </a:outerShdw>
                </a:effectLst>
                <a:latin typeface="Arial" panose="020B0604020202020204"/>
              </a:rPr>
              <a:t>đư</a:t>
            </a:r>
            <a:r>
              <a:rPr lang="en-US" sz="2400" b="1">
                <a:solidFill>
                  <a:srgbClr val="0000CC"/>
                </a:solidFill>
                <a:effectLst>
                  <a:outerShdw blurRad="38100" dist="38100" dir="2700000" algn="tl">
                    <a:srgbClr val="000000"/>
                  </a:outerShdw>
                </a:effectLst>
                <a:latin typeface="Arial" panose="020B0604020202020204"/>
              </a:rPr>
              <a:t>ợc </a:t>
            </a:r>
            <a:r>
              <a:rPr lang="vi-VN" sz="2400" b="1">
                <a:solidFill>
                  <a:srgbClr val="0000CC"/>
                </a:solidFill>
                <a:effectLst>
                  <a:outerShdw blurRad="38100" dist="38100" dir="2700000" algn="tl">
                    <a:srgbClr val="000000"/>
                  </a:outerShdw>
                </a:effectLst>
                <a:latin typeface="Arial" panose="020B0604020202020204"/>
              </a:rPr>
              <a:t>đ</a:t>
            </a:r>
            <a:r>
              <a:rPr lang="en-US" sz="2400" b="1">
                <a:solidFill>
                  <a:srgbClr val="0000CC"/>
                </a:solidFill>
                <a:effectLst>
                  <a:outerShdw blurRad="38100" dist="38100" dir="2700000" algn="tl">
                    <a:srgbClr val="000000"/>
                  </a:outerShdw>
                </a:effectLst>
                <a:latin typeface="Arial" panose="020B0604020202020204"/>
              </a:rPr>
              <a:t>ặc </a:t>
            </a:r>
            <a:r>
              <a:rPr lang="vi-VN" sz="2400" b="1">
                <a:solidFill>
                  <a:srgbClr val="0000CC"/>
                </a:solidFill>
                <a:effectLst>
                  <a:outerShdw blurRad="38100" dist="38100" dir="2700000" algn="tl">
                    <a:srgbClr val="000000"/>
                  </a:outerShdw>
                </a:effectLst>
                <a:latin typeface="Arial" panose="020B0604020202020204"/>
              </a:rPr>
              <a:t>đ</a:t>
            </a:r>
            <a:r>
              <a:rPr lang="en-US" sz="2400" b="1">
                <a:solidFill>
                  <a:srgbClr val="0000CC"/>
                </a:solidFill>
                <a:effectLst>
                  <a:outerShdw blurRad="38100" dist="38100" dir="2700000" algn="tl">
                    <a:srgbClr val="000000"/>
                  </a:outerShdw>
                </a:effectLst>
                <a:latin typeface="Arial" panose="020B0604020202020204"/>
              </a:rPr>
              <a:t>iểm của khí hậu của n</a:t>
            </a:r>
            <a:r>
              <a:rPr lang="vi-VN" sz="2400" b="1">
                <a:solidFill>
                  <a:srgbClr val="0000CC"/>
                </a:solidFill>
                <a:effectLst>
                  <a:outerShdw blurRad="38100" dist="38100" dir="2700000" algn="tl">
                    <a:srgbClr val="000000"/>
                  </a:outerShdw>
                </a:effectLst>
                <a:latin typeface="Arial" panose="020B0604020202020204"/>
              </a:rPr>
              <a:t>ư</a:t>
            </a:r>
            <a:r>
              <a:rPr lang="en-US" sz="2400" b="1">
                <a:solidFill>
                  <a:srgbClr val="0000CC"/>
                </a:solidFill>
                <a:effectLst>
                  <a:outerShdw blurRad="38100" dist="38100" dir="2700000" algn="tl">
                    <a:srgbClr val="000000"/>
                  </a:outerShdw>
                </a:effectLst>
                <a:latin typeface="Arial" panose="020B0604020202020204"/>
              </a:rPr>
              <a:t>ớc ta</a:t>
            </a:r>
            <a:r>
              <a:rPr lang="en-US" sz="2400" b="1" i="1">
                <a:solidFill>
                  <a:srgbClr val="0000CC"/>
                </a:solidFill>
                <a:effectLst>
                  <a:outerShdw blurRad="38100" dist="38100" dir="2700000" algn="tl">
                    <a:srgbClr val="000000"/>
                  </a:outerShdw>
                </a:effectLst>
                <a:latin typeface="Arial" panose="020B0604020202020204"/>
              </a:rPr>
              <a:t>.</a:t>
            </a:r>
            <a:r>
              <a:rPr lang="en-US" sz="2400" b="1">
                <a:solidFill>
                  <a:srgbClr val="0000CC"/>
                </a:solidFill>
                <a:effectLst>
                  <a:outerShdw blurRad="38100" dist="38100" dir="2700000" algn="tl">
                    <a:srgbClr val="000000"/>
                  </a:outerShdw>
                </a:effectLst>
                <a:latin typeface="Arial" panose="020B0604020202020204"/>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1" presetClass="entr" presetSubtype="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fade">
                                      <p:cBhvr>
                                        <p:cTn id="14" dur="770" decel="100000"/>
                                        <p:tgtEl>
                                          <p:spTgt spid="19459"/>
                                        </p:tgtEl>
                                      </p:cBhvr>
                                    </p:animEffect>
                                    <p:animScale>
                                      <p:cBhvr>
                                        <p:cTn id="15" dur="770" decel="100000"/>
                                        <p:tgtEl>
                                          <p:spTgt spid="19459"/>
                                        </p:tgtEl>
                                      </p:cBhvr>
                                      <p:from x="10000" y="10000"/>
                                      <p:to x="200000" y="450000"/>
                                    </p:animScale>
                                    <p:animScale>
                                      <p:cBhvr>
                                        <p:cTn id="16" dur="1230" accel="100000" fill="hold">
                                          <p:stCondLst>
                                            <p:cond delay="770"/>
                                          </p:stCondLst>
                                        </p:cTn>
                                        <p:tgtEl>
                                          <p:spTgt spid="19459"/>
                                        </p:tgtEl>
                                      </p:cBhvr>
                                      <p:from x="200000" y="450000"/>
                                      <p:to x="100000" y="100000"/>
                                    </p:animScale>
                                    <p:set>
                                      <p:cBhvr>
                                        <p:cTn id="17" dur="770" fill="hold"/>
                                        <p:tgtEl>
                                          <p:spTgt spid="19459"/>
                                        </p:tgtEl>
                                        <p:attrNameLst>
                                          <p:attrName>ppt_x</p:attrName>
                                        </p:attrNameLst>
                                      </p:cBhvr>
                                      <p:to>
                                        <p:strVal val="(0.5)"/>
                                      </p:to>
                                    </p:set>
                                    <p:anim from="(0.5)" to="(#ppt_x)" calcmode="lin" valueType="num">
                                      <p:cBhvr>
                                        <p:cTn id="18" dur="1230" accel="100000" fill="hold">
                                          <p:stCondLst>
                                            <p:cond delay="770"/>
                                          </p:stCondLst>
                                        </p:cTn>
                                        <p:tgtEl>
                                          <p:spTgt spid="19459"/>
                                        </p:tgtEl>
                                        <p:attrNameLst>
                                          <p:attrName>ppt_x</p:attrName>
                                        </p:attrNameLst>
                                      </p:cBhvr>
                                    </p:anim>
                                    <p:set>
                                      <p:cBhvr>
                                        <p:cTn id="19" dur="770" fill="hold"/>
                                        <p:tgtEl>
                                          <p:spTgt spid="19459"/>
                                        </p:tgtEl>
                                        <p:attrNameLst>
                                          <p:attrName>ppt_y</p:attrName>
                                        </p:attrNameLst>
                                      </p:cBhvr>
                                      <p:to>
                                        <p:strVal val="(#ppt_y+0.4)"/>
                                      </p:to>
                                    </p:set>
                                    <p:anim from="(#ppt_y+0.4)" to="(#ppt_y)" calcmode="lin" valueType="num">
                                      <p:cBhvr>
                                        <p:cTn id="20" dur="1230" accel="100000" fill="hold">
                                          <p:stCondLst>
                                            <p:cond delay="770"/>
                                          </p:stCondLst>
                                        </p:cTn>
                                        <p:tgtEl>
                                          <p:spTgt spid="19459"/>
                                        </p:tgtEl>
                                        <p:attrNameLst>
                                          <p:attrName>ppt_y</p:attrName>
                                        </p:attrNameLst>
                                      </p:cBhvr>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anim calcmode="lin" valueType="num">
                                      <p:cBhvr>
                                        <p:cTn id="25" dur="2000" fill="hold"/>
                                        <p:tgtEl>
                                          <p:spTgt spid="19460"/>
                                        </p:tgtEl>
                                        <p:attrNameLst>
                                          <p:attrName>ppt_w</p:attrName>
                                        </p:attrNameLst>
                                      </p:cBhvr>
                                      <p:tavLst>
                                        <p:tav tm="0">
                                          <p:val>
                                            <p:fltVal val="0"/>
                                          </p:val>
                                        </p:tav>
                                        <p:tav tm="100000">
                                          <p:val>
                                            <p:strVal val="#ppt_w"/>
                                          </p:val>
                                        </p:tav>
                                      </p:tavLst>
                                    </p:anim>
                                    <p:anim calcmode="lin" valueType="num">
                                      <p:cBhvr>
                                        <p:cTn id="26" dur="2000" fill="hold"/>
                                        <p:tgtEl>
                                          <p:spTgt spid="1946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19460"/>
                                        </p:tgtEl>
                                      </p:cBhvr>
                                      <p:by x="400000" y="400000"/>
                                    </p:animScale>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19460"/>
                                        </p:tgtEl>
                                      </p:cBhvr>
                                    </p:animEffect>
                                    <p:set>
                                      <p:cBhvr>
                                        <p:cTn id="35" dur="1" fill="hold">
                                          <p:stCondLst>
                                            <p:cond delay="499"/>
                                          </p:stCondLst>
                                        </p:cTn>
                                        <p:tgtEl>
                                          <p:spTgt spid="1946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9458"/>
                                        </p:tgtEl>
                                        <p:attrNameLst>
                                          <p:attrName>style.visibility</p:attrName>
                                        </p:attrNameLst>
                                      </p:cBhvr>
                                      <p:to>
                                        <p:strVal val="visible"/>
                                      </p:to>
                                    </p:set>
                                    <p:anim calcmode="discrete" valueType="clr">
                                      <p:cBhvr override="childStyle">
                                        <p:cTn id="40" dur="80"/>
                                        <p:tgtEl>
                                          <p:spTgt spid="1945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9458"/>
                                        </p:tgtEl>
                                        <p:attrNameLst>
                                          <p:attrName>fillcolor</p:attrName>
                                        </p:attrNameLst>
                                      </p:cBhvr>
                                      <p:tavLst>
                                        <p:tav tm="0">
                                          <p:val>
                                            <p:clrVal>
                                              <a:schemeClr val="accent2"/>
                                            </p:clrVal>
                                          </p:val>
                                        </p:tav>
                                        <p:tav tm="50000">
                                          <p:val>
                                            <p:clrVal>
                                              <a:schemeClr val="hlink"/>
                                            </p:clrVal>
                                          </p:val>
                                        </p:tav>
                                      </p:tavLst>
                                    </p:anim>
                                    <p:set>
                                      <p:cBhvr>
                                        <p:cTn id="42" dur="80"/>
                                        <p:tgtEl>
                                          <p:spTgt spid="194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28600"/>
            <a:ext cx="3581400" cy="1676400"/>
          </a:xfrm>
        </p:spPr>
        <p:txBody>
          <a:bodyPr/>
          <a:lstStyle/>
          <a:p>
            <a:pPr eaLnBrk="1" hangingPunct="1"/>
            <a:r>
              <a:rPr lang="en-US" sz="4000" b="1" smtClean="0">
                <a:solidFill>
                  <a:srgbClr val="0000CC"/>
                </a:solidFill>
              </a:rPr>
              <a:t>2. Khí hậu giữa các miền</a:t>
            </a:r>
          </a:p>
        </p:txBody>
      </p:sp>
      <p:graphicFrame>
        <p:nvGraphicFramePr>
          <p:cNvPr id="21507" name="Object 3"/>
          <p:cNvGraphicFramePr>
            <a:graphicFrameLocks noGrp="1" noChangeAspect="1"/>
          </p:cNvGraphicFramePr>
          <p:nvPr>
            <p:ph idx="1"/>
          </p:nvPr>
        </p:nvGraphicFramePr>
        <p:xfrm>
          <a:off x="3773488" y="0"/>
          <a:ext cx="5294312" cy="6858000"/>
        </p:xfrm>
        <a:graphic>
          <a:graphicData uri="http://schemas.openxmlformats.org/presentationml/2006/ole">
            <mc:AlternateContent xmlns:mc="http://schemas.openxmlformats.org/markup-compatibility/2006">
              <mc:Choice xmlns:v="urn:schemas-microsoft-com:vml" Requires="v">
                <p:oleObj spid="_x0000_s4100" name="PhotoImpact" r:id="rId4" imgW="7353300" imgH="9525000" progId="PI3.Image">
                  <p:embed/>
                </p:oleObj>
              </mc:Choice>
              <mc:Fallback>
                <p:oleObj name="PhotoImpact" r:id="rId4" imgW="7353300" imgH="9525000" progId="PI3.Image">
                  <p:embed/>
                  <p:pic>
                    <p:nvPicPr>
                      <p:cNvPr id="0" name="Object 3"/>
                      <p:cNvPicPr>
                        <a:picLocks noChangeAspect="1"/>
                      </p:cNvPicPr>
                      <p:nvPr/>
                    </p:nvPicPr>
                    <p:blipFill>
                      <a:blip r:embed="rId5"/>
                      <a:stretch>
                        <a:fillRect/>
                      </a:stretch>
                    </p:blipFill>
                    <p:spPr>
                      <a:xfrm>
                        <a:off x="37734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sp>
        <p:nvSpPr>
          <p:cNvPr id="21508" name="Rectangle 4"/>
          <p:cNvSpPr>
            <a:spLocks noChangeArrowheads="1"/>
          </p:cNvSpPr>
          <p:nvPr/>
        </p:nvSpPr>
        <p:spPr bwMode="auto">
          <a:xfrm>
            <a:off x="0" y="2428875"/>
            <a:ext cx="3690938" cy="2060575"/>
          </a:xfrm>
          <a:prstGeom prst="rect">
            <a:avLst/>
          </a:prstGeom>
          <a:solidFill>
            <a:srgbClr val="CCFF99"/>
          </a:solidFill>
          <a:ln w="9525">
            <a:noFill/>
            <a:miter lim="800000"/>
          </a:ln>
          <a:effectLst/>
        </p:spPr>
        <p:txBody>
          <a:bodyPr anchor="ctr">
            <a:spAutoFit/>
          </a:bodyPr>
          <a:lstStyle/>
          <a:p>
            <a:pPr algn="just">
              <a:defRPr/>
            </a:pPr>
            <a:r>
              <a:rPr lang="en-US" b="1">
                <a:effectLst>
                  <a:outerShdw blurRad="38100" dist="38100" dir="2700000" algn="tl">
                    <a:srgbClr val="FFFFFF"/>
                  </a:outerShdw>
                </a:effectLst>
                <a:latin typeface="Arial" panose="020B0604020202020204"/>
              </a:rPr>
              <a:t>-  Khí hậu miền Bắc và miền Nam khác nhau nh</a:t>
            </a:r>
            <a:r>
              <a:rPr lang="vi-VN" b="1">
                <a:effectLst>
                  <a:outerShdw blurRad="38100" dist="38100" dir="2700000" algn="tl">
                    <a:srgbClr val="FFFFFF"/>
                  </a:outerShdw>
                </a:effectLst>
                <a:latin typeface="Arial" panose="020B0604020202020204"/>
              </a:rPr>
              <a:t>ư</a:t>
            </a:r>
            <a:r>
              <a:rPr lang="en-US" b="1">
                <a:effectLst>
                  <a:outerShdw blurRad="38100" dist="38100" dir="2700000" algn="tl">
                    <a:srgbClr val="FFFFFF"/>
                  </a:outerShdw>
                </a:effectLst>
                <a:latin typeface="Arial" panose="020B0604020202020204"/>
              </a:rPr>
              <a:t> thế nào?</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06"/>
                                        </p:tgtEl>
                                        <p:attrNameLst>
                                          <p:attrName>style.visibility</p:attrName>
                                        </p:attrNameLst>
                                      </p:cBhvr>
                                      <p:to>
                                        <p:strVal val="visible"/>
                                      </p:to>
                                    </p:set>
                                    <p:anim calcmode="discrete" valueType="clr">
                                      <p:cBhvr override="childStyle">
                                        <p:cTn id="7" dur="80"/>
                                        <p:tgtEl>
                                          <p:spTgt spid="215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6"/>
                                        </p:tgtEl>
                                        <p:attrNameLst>
                                          <p:attrName>fillcolor</p:attrName>
                                        </p:attrNameLst>
                                      </p:cBhvr>
                                      <p:tavLst>
                                        <p:tav tm="0">
                                          <p:val>
                                            <p:clrVal>
                                              <a:schemeClr val="accent2"/>
                                            </p:clrVal>
                                          </p:val>
                                        </p:tav>
                                        <p:tav tm="50000">
                                          <p:val>
                                            <p:clrVal>
                                              <a:schemeClr val="hlink"/>
                                            </p:clrVal>
                                          </p:val>
                                        </p:tav>
                                      </p:tavLst>
                                    </p:anim>
                                    <p:set>
                                      <p:cBhvr>
                                        <p:cTn id="9" dur="80"/>
                                        <p:tgtEl>
                                          <p:spTgt spid="2150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diamond(in)">
                                      <p:cBhvr>
                                        <p:cTn id="14"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pd"/>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3555" name="Rectangle 3"/>
          <p:cNvSpPr>
            <a:spLocks noGrp="1" noChangeArrowheads="1"/>
          </p:cNvSpPr>
          <p:nvPr>
            <p:ph type="title"/>
          </p:nvPr>
        </p:nvSpPr>
        <p:spPr>
          <a:xfrm>
            <a:off x="228600" y="3124200"/>
            <a:ext cx="3124200" cy="2819400"/>
          </a:xfrm>
        </p:spPr>
        <p:txBody>
          <a:bodyPr/>
          <a:lstStyle/>
          <a:p>
            <a:pPr eaLnBrk="1" hangingPunct="1"/>
            <a:r>
              <a:rPr lang="en-US" sz="3200" b="1" smtClean="0">
                <a:solidFill>
                  <a:srgbClr val="FFFF00"/>
                </a:solidFill>
              </a:rPr>
              <a:t>Khí hậu nước ta có sự khác biệt giữa miền Bắc và miền Nam, với ranh giới là dãy núi Bạch Mã.</a:t>
            </a:r>
          </a:p>
        </p:txBody>
      </p:sp>
      <p:graphicFrame>
        <p:nvGraphicFramePr>
          <p:cNvPr id="23556"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5124" name="PhotoImpact" r:id="rId5" imgW="7353300" imgH="9525000" progId="PI3.Image">
                  <p:embed/>
                </p:oleObj>
              </mc:Choice>
              <mc:Fallback>
                <p:oleObj name="PhotoImpact" r:id="rId5" imgW="7353300" imgH="9525000" progId="PI3.Image">
                  <p:embed/>
                  <p:pic>
                    <p:nvPicPr>
                      <p:cNvPr id="0" name="Object 4"/>
                      <p:cNvPicPr>
                        <a:picLocks noChangeAspect="1"/>
                      </p:cNvPicPr>
                      <p:nvPr/>
                    </p:nvPicPr>
                    <p:blipFill>
                      <a:blip r:embed="rId6">
                        <a:lum contrast="12000"/>
                      </a:blip>
                      <a:stretch>
                        <a:fillRect/>
                      </a:stretch>
                    </p:blipFill>
                    <p:spPr>
                      <a:xfrm>
                        <a:off x="3849688" y="0"/>
                        <a:ext cx="5294312" cy="6858000"/>
                      </a:xfrm>
                      <a:prstGeom prst="rect">
                        <a:avLst/>
                      </a:prstGeom>
                      <a:noFill/>
                      <a:ln w="57150" cap="flat" cmpd="sng">
                        <a:solidFill>
                          <a:srgbClr val="009999"/>
                        </a:solidFill>
                        <a:prstDash val="solid"/>
                        <a:miter/>
                        <a:headEnd type="none" w="med" len="med"/>
                        <a:tailEnd type="none" w="med" len="med"/>
                      </a:ln>
                    </p:spPr>
                  </p:pic>
                </p:oleObj>
              </mc:Fallback>
            </mc:AlternateContent>
          </a:graphicData>
        </a:graphic>
      </p:graphicFrame>
      <p:sp>
        <p:nvSpPr>
          <p:cNvPr id="23557" name="Freeform 5"/>
          <p:cNvSpPr/>
          <p:nvPr/>
        </p:nvSpPr>
        <p:spPr bwMode="auto">
          <a:xfrm>
            <a:off x="6096000" y="3352800"/>
            <a:ext cx="381000" cy="1588"/>
          </a:xfrm>
          <a:custGeom>
            <a:avLst/>
            <a:gdLst>
              <a:gd name="T0" fmla="*/ 0 w 240"/>
              <a:gd name="T1" fmla="*/ 0 h 1"/>
              <a:gd name="T2" fmla="*/ 604837545 w 240"/>
              <a:gd name="T3" fmla="*/ 0 h 1"/>
              <a:gd name="T4" fmla="*/ 0 60000 65536"/>
              <a:gd name="T5" fmla="*/ 0 60000 65536"/>
              <a:gd name="T6" fmla="*/ 0 w 240"/>
              <a:gd name="T7" fmla="*/ 0 h 1"/>
              <a:gd name="T8" fmla="*/ 240 w 240"/>
              <a:gd name="T9" fmla="*/ 1 h 1"/>
            </a:gdLst>
            <a:ahLst/>
            <a:cxnLst>
              <a:cxn ang="T4">
                <a:pos x="T0" y="T1"/>
              </a:cxn>
              <a:cxn ang="T5">
                <a:pos x="T2" y="T3"/>
              </a:cxn>
            </a:cxnLst>
            <a:rect l="T6" t="T7" r="T8" b="T9"/>
            <a:pathLst>
              <a:path w="240" h="1">
                <a:moveTo>
                  <a:pt x="0" y="0"/>
                </a:moveTo>
                <a:cubicBezTo>
                  <a:pt x="100" y="0"/>
                  <a:pt x="200" y="0"/>
                  <a:pt x="240" y="0"/>
                </a:cubicBezTo>
              </a:path>
            </a:pathLst>
          </a:custGeom>
          <a:solidFill>
            <a:srgbClr val="0000CC"/>
          </a:solidFill>
          <a:ln w="57150">
            <a:solidFill>
              <a:srgbClr val="990033"/>
            </a:solidFill>
            <a:round/>
          </a:ln>
        </p:spPr>
        <p:txBody>
          <a:bodyPr/>
          <a:lstStyle/>
          <a:p>
            <a:endParaRPr lang="en-US"/>
          </a:p>
        </p:txBody>
      </p:sp>
      <p:sp>
        <p:nvSpPr>
          <p:cNvPr id="23558" name="Rectangle 6"/>
          <p:cNvSpPr>
            <a:spLocks noChangeArrowheads="1"/>
          </p:cNvSpPr>
          <p:nvPr/>
        </p:nvSpPr>
        <p:spPr bwMode="auto">
          <a:xfrm>
            <a:off x="152400" y="457200"/>
            <a:ext cx="3505200" cy="1447800"/>
          </a:xfrm>
          <a:prstGeom prst="rect">
            <a:avLst/>
          </a:prstGeom>
          <a:noFill/>
          <a:ln w="9525">
            <a:noFill/>
            <a:miter lim="800000"/>
          </a:ln>
          <a:effectLst/>
        </p:spPr>
        <p:txBody>
          <a:bodyPr anchor="ctr"/>
          <a:lstStyle/>
          <a:p>
            <a:pPr algn="ctr">
              <a:defRPr/>
            </a:pPr>
            <a:r>
              <a:rPr lang="en-US" b="1" dirty="0" err="1">
                <a:effectLst>
                  <a:outerShdw blurRad="38100" dist="38100" dir="2700000" algn="tl">
                    <a:srgbClr val="C0C0C0"/>
                  </a:outerShdw>
                </a:effectLst>
                <a:latin typeface="Arial" panose="020B0604020202020204"/>
              </a:rPr>
              <a:t>Sự</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khác</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nhau</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giữa</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hai</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miền</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khí</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hậu</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Bắc</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và</a:t>
            </a:r>
            <a:r>
              <a:rPr lang="en-US" b="1" dirty="0">
                <a:effectLst>
                  <a:outerShdw blurRad="38100" dist="38100" dir="2700000" algn="tl">
                    <a:srgbClr val="C0C0C0"/>
                  </a:outerShdw>
                </a:effectLst>
                <a:latin typeface="Arial" panose="020B0604020202020204"/>
              </a:rPr>
              <a:t> Nam </a:t>
            </a:r>
            <a:r>
              <a:rPr lang="en-US" b="1" dirty="0" err="1">
                <a:effectLst>
                  <a:outerShdw blurRad="38100" dist="38100" dir="2700000" algn="tl">
                    <a:srgbClr val="C0C0C0"/>
                  </a:outerShdw>
                </a:effectLst>
                <a:latin typeface="Arial" panose="020B0604020202020204"/>
              </a:rPr>
              <a:t>nh</a:t>
            </a:r>
            <a:r>
              <a:rPr lang="en-US" b="1" dirty="0" err="1">
                <a:effectLst>
                  <a:outerShdw blurRad="38100" dist="38100" dir="2700000" algn="tl">
                    <a:srgbClr val="C0C0C0"/>
                  </a:outerShdw>
                </a:effectLst>
              </a:rPr>
              <a:t>ư</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thế</a:t>
            </a:r>
            <a:r>
              <a:rPr lang="en-US" b="1" dirty="0">
                <a:effectLst>
                  <a:outerShdw blurRad="38100" dist="38100" dir="2700000" algn="tl">
                    <a:srgbClr val="C0C0C0"/>
                  </a:outerShdw>
                </a:effectLst>
                <a:latin typeface="Arial" panose="020B0604020202020204"/>
              </a:rPr>
              <a:t> </a:t>
            </a:r>
            <a:r>
              <a:rPr lang="en-US" b="1" dirty="0" err="1">
                <a:effectLst>
                  <a:outerShdw blurRad="38100" dist="38100" dir="2700000" algn="tl">
                    <a:srgbClr val="C0C0C0"/>
                  </a:outerShdw>
                </a:effectLst>
                <a:latin typeface="Arial" panose="020B0604020202020204"/>
              </a:rPr>
              <a:t>nào</a:t>
            </a:r>
            <a:r>
              <a:rPr lang="en-US" b="1" i="1" dirty="0">
                <a:effectLst>
                  <a:outerShdw blurRad="38100" dist="38100" dir="2700000" algn="tl">
                    <a:srgbClr val="C0C0C0"/>
                  </a:outerShdw>
                </a:effectLst>
                <a:latin typeface="Arial" panose="020B0604020202020204"/>
              </a:rPr>
              <a:t>?</a:t>
            </a:r>
            <a:r>
              <a:rPr lang="en-US" b="1" dirty="0">
                <a:effectLst>
                  <a:outerShdw blurRad="38100" dist="38100" dir="2700000" algn="tl">
                    <a:srgbClr val="C0C0C0"/>
                  </a:outerShdw>
                </a:effectLst>
                <a:latin typeface="Arial" panose="020B0604020202020204"/>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558"/>
                                        </p:tgtEl>
                                        <p:attrNameLst>
                                          <p:attrName>style.visibility</p:attrName>
                                        </p:attrNameLst>
                                      </p:cBhvr>
                                      <p:to>
                                        <p:strVal val="visible"/>
                                      </p:to>
                                    </p:set>
                                    <p:anim calcmode="discrete" valueType="clr">
                                      <p:cBhvr override="childStyle">
                                        <p:cTn id="7" dur="80"/>
                                        <p:tgtEl>
                                          <p:spTgt spid="2355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8"/>
                                        </p:tgtEl>
                                        <p:attrNameLst>
                                          <p:attrName>fillcolor</p:attrName>
                                        </p:attrNameLst>
                                      </p:cBhvr>
                                      <p:tavLst>
                                        <p:tav tm="0">
                                          <p:val>
                                            <p:clrVal>
                                              <a:schemeClr val="accent2"/>
                                            </p:clrVal>
                                          </p:val>
                                        </p:tav>
                                        <p:tav tm="50000">
                                          <p:val>
                                            <p:clrVal>
                                              <a:schemeClr val="hlink"/>
                                            </p:clrVal>
                                          </p:val>
                                        </p:tav>
                                      </p:tavLst>
                                    </p:anim>
                                    <p:set>
                                      <p:cBhvr>
                                        <p:cTn id="9" dur="80"/>
                                        <p:tgtEl>
                                          <p:spTgt spid="2355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23556"/>
                                        </p:tgtEl>
                                        <p:attrNameLst>
                                          <p:attrName>style.visibility</p:attrName>
                                        </p:attrNameLst>
                                      </p:cBhvr>
                                      <p:to>
                                        <p:strVal val="visible"/>
                                      </p:to>
                                    </p:set>
                                    <p:animEffect transition="in" filter="diamond(in)">
                                      <p:cBhvr>
                                        <p:cTn id="14" dur="2000"/>
                                        <p:tgtEl>
                                          <p:spTgt spid="23556"/>
                                        </p:tgtEl>
                                      </p:cBhvr>
                                    </p:animEffect>
                                  </p:childTnLst>
                                </p:cTn>
                              </p:par>
                            </p:childTnLst>
                          </p:cTn>
                        </p:par>
                      </p:childTnLst>
                    </p:cTn>
                  </p:par>
                  <p:par>
                    <p:cTn id="15" fill="hold">
                      <p:stCondLst>
                        <p:cond delay="indefinite"/>
                      </p:stCondLst>
                      <p:childTnLst>
                        <p:par>
                          <p:cTn id="16" fill="hold">
                            <p:stCondLst>
                              <p:cond delay="0"/>
                            </p:stCondLst>
                            <p:childTnLst>
                              <p:par>
                                <p:cTn id="17" presetID="51" presetClass="entr" presetSubtype="0" fill="hold" nodeType="click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fade">
                                      <p:cBhvr>
                                        <p:cTn id="19" dur="770" decel="100000"/>
                                        <p:tgtEl>
                                          <p:spTgt spid="23556"/>
                                        </p:tgtEl>
                                      </p:cBhvr>
                                    </p:animEffect>
                                    <p:animScale>
                                      <p:cBhvr>
                                        <p:cTn id="20" dur="770" decel="100000"/>
                                        <p:tgtEl>
                                          <p:spTgt spid="23556"/>
                                        </p:tgtEl>
                                      </p:cBhvr>
                                      <p:from x="10000" y="10000"/>
                                      <p:to x="200000" y="450000"/>
                                    </p:animScale>
                                    <p:animScale>
                                      <p:cBhvr>
                                        <p:cTn id="21" dur="1230" accel="100000" fill="hold">
                                          <p:stCondLst>
                                            <p:cond delay="770"/>
                                          </p:stCondLst>
                                        </p:cTn>
                                        <p:tgtEl>
                                          <p:spTgt spid="23556"/>
                                        </p:tgtEl>
                                      </p:cBhvr>
                                      <p:from x="200000" y="450000"/>
                                      <p:to x="100000" y="100000"/>
                                    </p:animScale>
                                    <p:set>
                                      <p:cBhvr>
                                        <p:cTn id="22" dur="770" fill="hold"/>
                                        <p:tgtEl>
                                          <p:spTgt spid="23556"/>
                                        </p:tgtEl>
                                        <p:attrNameLst>
                                          <p:attrName>ppt_x</p:attrName>
                                        </p:attrNameLst>
                                      </p:cBhvr>
                                      <p:to>
                                        <p:strVal val="(0.5)"/>
                                      </p:to>
                                    </p:set>
                                    <p:anim from="(0.5)" to="(#ppt_x)" calcmode="lin" valueType="num">
                                      <p:cBhvr>
                                        <p:cTn id="23" dur="1230" accel="100000" fill="hold">
                                          <p:stCondLst>
                                            <p:cond delay="770"/>
                                          </p:stCondLst>
                                        </p:cTn>
                                        <p:tgtEl>
                                          <p:spTgt spid="23556"/>
                                        </p:tgtEl>
                                        <p:attrNameLst>
                                          <p:attrName>ppt_x</p:attrName>
                                        </p:attrNameLst>
                                      </p:cBhvr>
                                    </p:anim>
                                    <p:set>
                                      <p:cBhvr>
                                        <p:cTn id="24" dur="770" fill="hold"/>
                                        <p:tgtEl>
                                          <p:spTgt spid="23556"/>
                                        </p:tgtEl>
                                        <p:attrNameLst>
                                          <p:attrName>ppt_y</p:attrName>
                                        </p:attrNameLst>
                                      </p:cBhvr>
                                      <p:to>
                                        <p:strVal val="(#ppt_y+0.4)"/>
                                      </p:to>
                                    </p:set>
                                    <p:anim from="(#ppt_y+0.4)" to="(#ppt_y)" calcmode="lin" valueType="num">
                                      <p:cBhvr>
                                        <p:cTn id="25" dur="1230" accel="100000" fill="hold">
                                          <p:stCondLst>
                                            <p:cond delay="770"/>
                                          </p:stCondLst>
                                        </p:cTn>
                                        <p:tgtEl>
                                          <p:spTgt spid="23556"/>
                                        </p:tgtEl>
                                        <p:attrNameLst>
                                          <p:attrName>ppt_y</p:attrName>
                                        </p:attrNameLst>
                                      </p:cBhvr>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557"/>
                                        </p:tgtEl>
                                        <p:attrNameLst>
                                          <p:attrName>style.visibility</p:attrName>
                                        </p:attrNameLst>
                                      </p:cBhvr>
                                      <p:to>
                                        <p:strVal val="visible"/>
                                      </p:to>
                                    </p:set>
                                    <p:animEffect transition="in" filter="blinds(horizontal)">
                                      <p:cBhvr>
                                        <p:cTn id="30" dur="2000"/>
                                        <p:tgtEl>
                                          <p:spTgt spid="23557"/>
                                        </p:tgtEl>
                                      </p:cBhvr>
                                    </p:animEffect>
                                  </p:childTnLst>
                                </p:cTn>
                              </p:par>
                              <p:par>
                                <p:cTn id="31" presetID="22" presetClass="emph" presetSubtype="0" repeatCount="5000" fill="hold" grpId="1" nodeType="withEffect">
                                  <p:stCondLst>
                                    <p:cond delay="0"/>
                                  </p:stCondLst>
                                  <p:childTnLst>
                                    <p:animClr clrSpc="hsl" dir="cw">
                                      <p:cBhvr override="childStyle">
                                        <p:cTn id="32" dur="500" fill="hold"/>
                                        <p:tgtEl>
                                          <p:spTgt spid="23557"/>
                                        </p:tgtEl>
                                        <p:attrNameLst>
                                          <p:attrName>style.color</p:attrName>
                                        </p:attrNameLst>
                                      </p:cBhvr>
                                      <p:by>
                                        <p:hsl h="-7200000" s="0" l="0"/>
                                      </p:by>
                                    </p:animClr>
                                    <p:animClr clrSpc="hsl" dir="cw">
                                      <p:cBhvr>
                                        <p:cTn id="33" dur="500" fill="hold"/>
                                        <p:tgtEl>
                                          <p:spTgt spid="23557"/>
                                        </p:tgtEl>
                                        <p:attrNameLst>
                                          <p:attrName>fillcolor</p:attrName>
                                        </p:attrNameLst>
                                      </p:cBhvr>
                                      <p:by>
                                        <p:hsl h="-7200000" s="0" l="0"/>
                                      </p:by>
                                    </p:animClr>
                                    <p:animClr clrSpc="hsl" dir="cw">
                                      <p:cBhvr>
                                        <p:cTn id="34" dur="500" fill="hold"/>
                                        <p:tgtEl>
                                          <p:spTgt spid="23557"/>
                                        </p:tgtEl>
                                        <p:attrNameLst>
                                          <p:attrName>stroke.color</p:attrName>
                                        </p:attrNameLst>
                                      </p:cBhvr>
                                      <p:by>
                                        <p:hsl h="-7200000" s="0" l="0"/>
                                      </p:by>
                                    </p:animClr>
                                    <p:set>
                                      <p:cBhvr>
                                        <p:cTn id="35" dur="500" fill="hold"/>
                                        <p:tgtEl>
                                          <p:spTgt spid="23557"/>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3555"/>
                                        </p:tgtEl>
                                        <p:attrNameLst>
                                          <p:attrName>style.visibility</p:attrName>
                                        </p:attrNameLst>
                                      </p:cBhvr>
                                      <p:to>
                                        <p:strVal val="visible"/>
                                      </p:to>
                                    </p:set>
                                    <p:anim calcmode="discrete" valueType="clr">
                                      <p:cBhvr override="childStyle">
                                        <p:cTn id="40" dur="80"/>
                                        <p:tgtEl>
                                          <p:spTgt spid="23555"/>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3555"/>
                                        </p:tgtEl>
                                        <p:attrNameLst>
                                          <p:attrName>fillcolor</p:attrName>
                                        </p:attrNameLst>
                                      </p:cBhvr>
                                      <p:tavLst>
                                        <p:tav tm="0">
                                          <p:val>
                                            <p:clrVal>
                                              <a:schemeClr val="accent2"/>
                                            </p:clrVal>
                                          </p:val>
                                        </p:tav>
                                        <p:tav tm="50000">
                                          <p:val>
                                            <p:clrVal>
                                              <a:schemeClr val="hlink"/>
                                            </p:clrVal>
                                          </p:val>
                                        </p:tav>
                                      </p:tavLst>
                                    </p:anim>
                                    <p:set>
                                      <p:cBhvr>
                                        <p:cTn id="42" dur="80"/>
                                        <p:tgtEl>
                                          <p:spTgt spid="235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7" grpId="0" animBg="1"/>
      <p:bldP spid="23557" grpId="1" animBg="1"/>
      <p:bldP spid="23558"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1557</Words>
  <Application>Microsoft Office PowerPoint</Application>
  <PresentationFormat>On-screen Show (4:3)</PresentationFormat>
  <Paragraphs>170</Paragraphs>
  <Slides>37</Slides>
  <Notes>33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3" baseType="lpstr">
      <vt:lpstr>.VnArial</vt:lpstr>
      <vt:lpstr>Arial</vt:lpstr>
      <vt:lpstr>Times New Roman</vt:lpstr>
      <vt:lpstr>Wingdings</vt:lpstr>
      <vt:lpstr>Default Design</vt:lpstr>
      <vt:lpstr>PhotoImpact</vt:lpstr>
      <vt:lpstr>PowerPoint Presentation</vt:lpstr>
      <vt:lpstr>PowerPoint Presentation</vt:lpstr>
      <vt:lpstr>1. Nước ta có khí hậu nhiệt đới gió mùa:</vt:lpstr>
      <vt:lpstr>Chỉ trên hình  hướng gió tháng 1 và hướng gió tháng 7.</vt:lpstr>
      <vt:lpstr>Hướng gió tháng 1</vt:lpstr>
      <vt:lpstr>Hướng gió tháng 7.</vt:lpstr>
      <vt:lpstr>Khí hậu nước ta nói chung là nóng, trừ những vùng núi cao thường mát mẻ quanh năm. - Gió và mưa ở nước ta thay đổi theo mùa. - Trong một năm có hai mùa gió chính: một mùa có gió đông bắc, còn mùa kia là gió tây nam hoặc đông nam.</vt:lpstr>
      <vt:lpstr>2. Khí hậu giữa các miền</vt:lpstr>
      <vt:lpstr>Khí hậu nước ta có sự khác biệt giữa miền Bắc và miền Nam, với ranh giới là dãy núi Bạch Mã.</vt:lpstr>
      <vt:lpstr>PowerPoint Presentation</vt:lpstr>
      <vt:lpstr>PowerPoint Presentation</vt:lpstr>
      <vt:lpstr>PowerPoint Presentation</vt:lpstr>
      <vt:lpstr>PowerPoint Presentation</vt:lpstr>
      <vt:lpstr>PowerPoint Presentation</vt:lpstr>
      <vt:lpstr>PowerPoint Presentation</vt:lpstr>
      <vt:lpstr>Ở miền Bắc, ứng với hai mùa gió là mùa hạ và mùa đông.  Mùa hạ trời nóng và có nhiều mưa.  Mùa đông lạnh và ít mưa.  Giữa hai mùa là những thời kỳ chuyển tiếp, quen gọi là mùa xuân và mùa thu.  Mùa xuân có mưa phùn ẩm ướt; mùa thu trời se lạnh, khô hanh.</vt:lpstr>
      <vt:lpstr>Ở miền nam khí hậu nóng quanh năm, chỉ có mùa mưa và mùa khô.  Mùa mưa thường có mưa rào.  Mùa khô hầu như không mưa, ban ngày nắng chói chang, ban đêm dịu mát hơn</vt:lpstr>
      <vt:lpstr>- Dựa vào bảng số liệu, hãy nhận xét về sự chênh lệch nhiệt độ trung bình giữa tháng 1 và tháng 7 của Hà Nội và Thành phố Hồ Chí Minh.</vt:lpstr>
      <vt:lpstr>Sự chênh lệch nhiệt độ trung bình giữa tháng 1 và tháng 7 của Hà Nội và Thành phố Hồ Chí Minh.</vt:lpstr>
      <vt:lpstr>PowerPoint Presentation</vt:lpstr>
      <vt:lpstr>PowerPoint Presentation</vt:lpstr>
      <vt:lpstr>PowerPoint Presentation</vt:lpstr>
      <vt:lpstr>PowerPoint Presentation</vt:lpstr>
      <vt:lpstr>PowerPoint Presentation</vt:lpstr>
      <vt:lpstr>PowerPoint Presentation</vt:lpstr>
      <vt:lpstr>Ảnh hưởng của khí hậu</vt:lpstr>
      <vt:lpstr>Mưa lớn gây lũ lụt làm ảnh hưởng đến đời sống và hoạt động sản xuất của con người</vt:lpstr>
      <vt:lpstr>Ảnh hưởng của khí hậu đối với đời sống và hoạt động sản xuất của con người ra sao? </vt:lpstr>
      <vt:lpstr>PowerPoint Presentation</vt:lpstr>
      <vt:lpstr>HẠN HÁN </vt:lpstr>
      <vt:lpstr>THIỆT HẠI DO BÃO</vt:lpstr>
      <vt:lpstr>THIỆT HẠI DO BÃO</vt:lpstr>
      <vt:lpstr>Hạn hán làm ảnh hưởng đến đời sống và hoạt động sản xuất của con người.</vt:lpstr>
      <vt:lpstr>CÂU HỎI</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KHÍ HẬU</dc:title>
  <dc:creator>User</dc:creator>
  <cp:lastModifiedBy>Windows User</cp:lastModifiedBy>
  <cp:revision>139</cp:revision>
  <dcterms:created xsi:type="dcterms:W3CDTF">2009-03-07T08:45:00Z</dcterms:created>
  <dcterms:modified xsi:type="dcterms:W3CDTF">2021-10-02T12:53:02Z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AC3F0657D9B94A82AB7F736C86E9B087</vt:lpwstr>
  </property>
  <property fmtid="{D5CDD505-2E9C-101B-9397-08002B2CF9AE}" pid="3" name="KSOProductBuildVer">
    <vt:lpwstr>1033-11.2.0.10296</vt:lpwstr>
  </property>
</Properties>
</file>